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2" r:id="rId17"/>
    <p:sldId id="273" r:id="rId18"/>
    <p:sldId id="274" r:id="rId19"/>
    <p:sldId id="275" r:id="rId20"/>
    <p:sldId id="298" r:id="rId21"/>
    <p:sldId id="300" r:id="rId22"/>
    <p:sldId id="299" r:id="rId23"/>
    <p:sldId id="301" r:id="rId24"/>
    <p:sldId id="276" r:id="rId25"/>
    <p:sldId id="277" r:id="rId26"/>
    <p:sldId id="278" r:id="rId27"/>
    <p:sldId id="279" r:id="rId28"/>
    <p:sldId id="280" r:id="rId29"/>
    <p:sldId id="284" r:id="rId30"/>
    <p:sldId id="281" r:id="rId31"/>
    <p:sldId id="282" r:id="rId32"/>
    <p:sldId id="283" r:id="rId33"/>
    <p:sldId id="285" r:id="rId34"/>
    <p:sldId id="290" r:id="rId35"/>
    <p:sldId id="287" r:id="rId36"/>
    <p:sldId id="293" r:id="rId37"/>
    <p:sldId id="288" r:id="rId38"/>
    <p:sldId id="289" r:id="rId39"/>
    <p:sldId id="295" r:id="rId40"/>
    <p:sldId id="296" r:id="rId41"/>
    <p:sldId id="291" r:id="rId42"/>
    <p:sldId id="297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14" autoAdjust="0"/>
  </p:normalViewPr>
  <p:slideViewPr>
    <p:cSldViewPr snapToGrid="0" snapToObjects="1"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0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6405-A0BB-2745-93EF-9FAF92B0AC55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75BC9-EAA9-ED43-AD71-80D3F51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Unsharp_masking" TargetMode="Externa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CSC589 Introduction to Computer Vision</a:t>
            </a:r>
            <a:br>
              <a:rPr lang="en-US" dirty="0" smtClean="0"/>
            </a:br>
            <a:r>
              <a:rPr lang="en-US" dirty="0" smtClean="0"/>
              <a:t>Lecture 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857" y="3886200"/>
            <a:ext cx="7112000" cy="1752600"/>
          </a:xfrm>
        </p:spPr>
        <p:txBody>
          <a:bodyPr/>
          <a:lstStyle/>
          <a:p>
            <a:r>
              <a:rPr lang="en-US" dirty="0" smtClean="0"/>
              <a:t>Gaussian Filter, </a:t>
            </a:r>
            <a:r>
              <a:rPr lang="en-US" dirty="0" smtClean="0"/>
              <a:t>Histogram Equalization</a:t>
            </a:r>
          </a:p>
          <a:p>
            <a:r>
              <a:rPr lang="en-US" dirty="0" smtClean="0"/>
              <a:t>Bei Xiao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8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this image and blur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1-21 at 9.3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" y="2451099"/>
            <a:ext cx="7092079" cy="3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get if we subtract this two?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1-21 at 9.3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2641600"/>
            <a:ext cx="7729628" cy="2583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0714" y="5370286"/>
            <a:ext cx="669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left-over sharp stuff!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1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the image sharper?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know: “sharp stuff + blurred = original”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1-21 at 9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7" y="2603500"/>
            <a:ext cx="7556501" cy="26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boost the sharp stuff a little</a:t>
            </a:r>
            <a:endParaRPr lang="en-US" dirty="0"/>
          </a:p>
        </p:txBody>
      </p:sp>
      <p:pic>
        <p:nvPicPr>
          <p:cNvPr id="6" name="Picture 5" descr="Screen Shot 2015-01-21 at 9.4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" y="1910442"/>
            <a:ext cx="8024587" cy="39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boost the sharp stuff a little</a:t>
            </a:r>
            <a:endParaRPr lang="en-US" dirty="0"/>
          </a:p>
        </p:txBody>
      </p:sp>
      <p:pic>
        <p:nvPicPr>
          <p:cNvPr id="3" name="Picture 2" descr="Screen Shot 2015-01-21 at 9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5" y="2628900"/>
            <a:ext cx="7234207" cy="24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8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Side</a:t>
            </a:r>
            <a:endParaRPr lang="en-US" dirty="0"/>
          </a:p>
        </p:txBody>
      </p:sp>
      <p:pic>
        <p:nvPicPr>
          <p:cNvPr id="4" name="Picture 3" descr="Screen Shot 2015-01-21 at 9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7" y="1936312"/>
            <a:ext cx="7123447" cy="36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look at the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1 convolution</a:t>
            </a:r>
          </a:p>
          <a:p>
            <a:pPr lvl="1"/>
            <a:r>
              <a:rPr lang="en-US" dirty="0" smtClean="0"/>
              <a:t>1 subtraction over the whole image</a:t>
            </a:r>
          </a:p>
          <a:p>
            <a:r>
              <a:rPr lang="en-US" dirty="0" smtClean="0"/>
              <a:t>As an equation:</a:t>
            </a:r>
          </a:p>
          <a:p>
            <a:endParaRPr lang="en-US" dirty="0"/>
          </a:p>
        </p:txBody>
      </p:sp>
      <p:pic>
        <p:nvPicPr>
          <p:cNvPr id="4" name="Picture 3" descr="Screen Shot 2015-01-21 at 9.5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9" y="4395405"/>
            <a:ext cx="6172526" cy="7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this</a:t>
            </a:r>
            <a:endParaRPr lang="en-US" dirty="0"/>
          </a:p>
        </p:txBody>
      </p:sp>
      <p:pic>
        <p:nvPicPr>
          <p:cNvPr id="4" name="Picture 3" descr="Screen Shot 2015-01-21 at 9.5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9" y="2002812"/>
            <a:ext cx="6172526" cy="795829"/>
          </a:xfrm>
          <a:prstGeom prst="rect">
            <a:avLst/>
          </a:prstGeom>
        </p:spPr>
      </p:pic>
      <p:pic>
        <p:nvPicPr>
          <p:cNvPr id="6" name="Picture 5" descr="Screen Shot 2015-01-21 at 9.5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6" y="3289424"/>
            <a:ext cx="6156118" cy="28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this</a:t>
            </a:r>
            <a:endParaRPr lang="en-US" dirty="0"/>
          </a:p>
        </p:txBody>
      </p:sp>
      <p:pic>
        <p:nvPicPr>
          <p:cNvPr id="3" name="Picture 2" descr="Screen Shot 2015-01-21 at 9.5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5" y="1653790"/>
            <a:ext cx="6779649" cy="40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6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look at the computation</a:t>
            </a:r>
            <a:endParaRPr lang="en-US" dirty="0"/>
          </a:p>
        </p:txBody>
      </p:sp>
      <p:pic>
        <p:nvPicPr>
          <p:cNvPr id="4" name="Picture 3" descr="Screen Shot 2015-01-21 at 9.5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64" y="1728576"/>
            <a:ext cx="6594479" cy="1289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864" y="3644103"/>
            <a:ext cx="6835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Can pre-compute new filter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Operations</a:t>
            </a:r>
          </a:p>
          <a:p>
            <a:endParaRPr lang="en-US" sz="3200" dirty="0"/>
          </a:p>
          <a:p>
            <a:pPr lvl="1"/>
            <a:r>
              <a:rPr lang="en-US" sz="3200" dirty="0" smtClean="0"/>
              <a:t>1 convolution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269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can represented as a matrix</a:t>
            </a:r>
          </a:p>
          <a:p>
            <a:r>
              <a:rPr lang="en-US" dirty="0" smtClean="0"/>
              <a:t>Point process</a:t>
            </a:r>
          </a:p>
          <a:p>
            <a:r>
              <a:rPr lang="en-US" dirty="0" smtClean="0"/>
              <a:t>Linear filter: convolution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0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Photoshop: </a:t>
            </a:r>
            <a:r>
              <a:rPr lang="en-US" dirty="0" err="1" smtClean="0"/>
              <a:t>Unsharp</a:t>
            </a:r>
            <a:r>
              <a:rPr lang="en-US" dirty="0" smtClean="0"/>
              <a:t> </a:t>
            </a:r>
            <a:r>
              <a:rPr lang="en-US" dirty="0" err="1" smtClean="0"/>
              <a:t>Masknig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http://en.wikipedia.org/wiki/Unsharp_masking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5-01-22 at 11.37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573672"/>
            <a:ext cx="7391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Masking (</a:t>
            </a:r>
            <a:r>
              <a:rPr lang="en-US" dirty="0" err="1" smtClean="0"/>
              <a:t>Scipy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alpha = 30</a:t>
            </a:r>
          </a:p>
          <a:p>
            <a:r>
              <a:rPr lang="en-US" dirty="0" err="1" smtClean="0">
                <a:effectLst/>
              </a:rPr>
              <a:t>im_blur</a:t>
            </a:r>
            <a:r>
              <a:rPr lang="en-US" dirty="0" smtClean="0">
                <a:effectLst/>
              </a:rPr>
              <a:t> = </a:t>
            </a:r>
            <a:r>
              <a:rPr lang="en-US" dirty="0" err="1" smtClean="0">
                <a:effectLst/>
              </a:rPr>
              <a:t>filters.gaussian_filter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im</a:t>
            </a:r>
            <a:r>
              <a:rPr lang="en-US" dirty="0" smtClean="0">
                <a:effectLst/>
              </a:rPr>
              <a:t>, 3)</a:t>
            </a:r>
          </a:p>
          <a:p>
            <a:r>
              <a:rPr lang="en-US" dirty="0" smtClean="0">
                <a:effectLst/>
              </a:rPr>
              <a:t>im_blur2 = </a:t>
            </a:r>
            <a:r>
              <a:rPr lang="en-US" dirty="0" err="1" smtClean="0">
                <a:effectLst/>
              </a:rPr>
              <a:t>filters.gaussian_filter</a:t>
            </a:r>
            <a:r>
              <a:rPr lang="en-US" dirty="0" smtClean="0">
                <a:effectLst/>
              </a:rPr>
              <a:t>(im_blur,1)</a:t>
            </a:r>
          </a:p>
          <a:p>
            <a:r>
              <a:rPr lang="en-US" dirty="0" err="1" smtClean="0">
                <a:effectLst/>
              </a:rPr>
              <a:t>im_sharpened</a:t>
            </a:r>
            <a:r>
              <a:rPr lang="en-US" dirty="0" smtClean="0">
                <a:effectLst/>
              </a:rPr>
              <a:t> = </a:t>
            </a:r>
            <a:r>
              <a:rPr lang="en-US" dirty="0" err="1" smtClean="0">
                <a:effectLst/>
              </a:rPr>
              <a:t>im_blur</a:t>
            </a:r>
            <a:r>
              <a:rPr lang="en-US" dirty="0" smtClean="0">
                <a:effectLst/>
              </a:rPr>
              <a:t> + alpha * (</a:t>
            </a:r>
            <a:r>
              <a:rPr lang="en-US" dirty="0" err="1" smtClean="0">
                <a:effectLst/>
              </a:rPr>
              <a:t>im_blur</a:t>
            </a:r>
            <a:r>
              <a:rPr lang="en-US" dirty="0" smtClean="0">
                <a:effectLst/>
              </a:rPr>
              <a:t> - im_blur2)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3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Masking (</a:t>
            </a:r>
            <a:r>
              <a:rPr lang="en-US" dirty="0" err="1" smtClean="0"/>
              <a:t>Scikit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Screen Shot 2015-01-22 at 11.41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b="4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34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Masking (MATLAB)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</a:t>
            </a:r>
            <a:r>
              <a:rPr lang="en-US" dirty="0" err="1" smtClean="0"/>
              <a:t>imread</a:t>
            </a:r>
            <a:r>
              <a:rPr lang="en-US" dirty="0" smtClean="0"/>
              <a:t>(‘</a:t>
            </a:r>
            <a:r>
              <a:rPr lang="en-US" dirty="0" err="1" smtClean="0"/>
              <a:t>rice.png</a:t>
            </a:r>
            <a:r>
              <a:rPr lang="en-US" dirty="0" smtClean="0"/>
              <a:t>’)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mshow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 = </a:t>
            </a:r>
            <a:r>
              <a:rPr lang="en-US" dirty="0" err="1" smtClean="0"/>
              <a:t>imsharpen</a:t>
            </a:r>
            <a:r>
              <a:rPr lang="en-US" dirty="0" smtClean="0"/>
              <a:t>(a,’Radius’,2, ‘Amount’,1);</a:t>
            </a:r>
          </a:p>
          <a:p>
            <a:r>
              <a:rPr lang="en-US" dirty="0" err="1" smtClean="0"/>
              <a:t>Imshow</a:t>
            </a:r>
            <a:r>
              <a:rPr lang="en-US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6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Convolution filter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90% of the filtering that you will do will be either</a:t>
            </a:r>
          </a:p>
          <a:p>
            <a:r>
              <a:rPr lang="en-US" dirty="0" smtClean="0"/>
              <a:t>Smoothing (or Blurring)</a:t>
            </a:r>
          </a:p>
          <a:p>
            <a:r>
              <a:rPr lang="en-US" dirty="0" smtClean="0"/>
              <a:t>High-Pass Filtering (will explain later)</a:t>
            </a:r>
          </a:p>
          <a:p>
            <a:r>
              <a:rPr lang="en-US" dirty="0" smtClean="0"/>
              <a:t>Most common filters:</a:t>
            </a:r>
          </a:p>
          <a:p>
            <a:r>
              <a:rPr lang="en-US" dirty="0" smtClean="0"/>
              <a:t>Smoothing: Gaussian</a:t>
            </a:r>
          </a:p>
          <a:p>
            <a:r>
              <a:rPr lang="en-US" dirty="0" smtClean="0"/>
              <a:t>High Pass Filtering: Derivative of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2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= normal distribution function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1-21 at 9.5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024014"/>
            <a:ext cx="3403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= normal distribution function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1-21 at 9.5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024014"/>
            <a:ext cx="3403600" cy="2527300"/>
          </a:xfrm>
          <a:prstGeom prst="rect">
            <a:avLst/>
          </a:prstGeom>
        </p:spPr>
      </p:pic>
      <p:pic>
        <p:nvPicPr>
          <p:cNvPr id="5" name="Picture 4" descr="Screen Shot 2015-01-21 at 9.5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45" y="5608946"/>
            <a:ext cx="3523117" cy="8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= normal distribution function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1-21 at 9.5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024014"/>
            <a:ext cx="3403600" cy="2527300"/>
          </a:xfrm>
          <a:prstGeom prst="rect">
            <a:avLst/>
          </a:prstGeom>
        </p:spPr>
      </p:pic>
      <p:pic>
        <p:nvPicPr>
          <p:cNvPr id="5" name="Picture 4" descr="Screen Shot 2015-01-21 at 9.5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57" y="5608946"/>
            <a:ext cx="3523117" cy="807381"/>
          </a:xfrm>
          <a:prstGeom prst="rect">
            <a:avLst/>
          </a:prstGeom>
        </p:spPr>
      </p:pic>
      <p:pic>
        <p:nvPicPr>
          <p:cNvPr id="6" name="Picture 5" descr="Screen Shot 2015-01-21 at 10.00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62" y="2205927"/>
            <a:ext cx="1986703" cy="21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= normal distribution function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1-21 at 9.5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024014"/>
            <a:ext cx="3403600" cy="2527300"/>
          </a:xfrm>
          <a:prstGeom prst="rect">
            <a:avLst/>
          </a:prstGeom>
        </p:spPr>
      </p:pic>
      <p:pic>
        <p:nvPicPr>
          <p:cNvPr id="5" name="Picture 4" descr="Screen Shot 2015-01-21 at 9.5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57" y="5608946"/>
            <a:ext cx="3523117" cy="807381"/>
          </a:xfrm>
          <a:prstGeom prst="rect">
            <a:avLst/>
          </a:prstGeom>
        </p:spPr>
      </p:pic>
      <p:pic>
        <p:nvPicPr>
          <p:cNvPr id="6" name="Picture 5" descr="Screen Shot 2015-01-21 at 10.00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62" y="2205927"/>
            <a:ext cx="1986703" cy="2117805"/>
          </a:xfrm>
          <a:prstGeom prst="rect">
            <a:avLst/>
          </a:prstGeom>
        </p:spPr>
      </p:pic>
      <p:pic>
        <p:nvPicPr>
          <p:cNvPr id="7" name="Picture 6" descr="Screen Shot 2015-01-21 at 10.00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39" y="4519627"/>
            <a:ext cx="3512652" cy="2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3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 with different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aby_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4" y="1742937"/>
            <a:ext cx="2966530" cy="1977686"/>
          </a:xfrm>
          <a:prstGeom prst="rect">
            <a:avLst/>
          </a:prstGeom>
        </p:spPr>
      </p:pic>
      <p:pic>
        <p:nvPicPr>
          <p:cNvPr id="5" name="Picture 4" descr="baby_bl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6" y="4356386"/>
            <a:ext cx="2966528" cy="1977685"/>
          </a:xfrm>
          <a:prstGeom prst="rect">
            <a:avLst/>
          </a:prstGeom>
        </p:spPr>
      </p:pic>
      <p:pic>
        <p:nvPicPr>
          <p:cNvPr id="6" name="Picture 5" descr="baby_bl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06" y="1742938"/>
            <a:ext cx="2966528" cy="1977685"/>
          </a:xfrm>
          <a:prstGeom prst="rect">
            <a:avLst/>
          </a:prstGeom>
        </p:spPr>
      </p:pic>
      <p:pic>
        <p:nvPicPr>
          <p:cNvPr id="7" name="Picture 6" descr="baby_bl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06" y="4356386"/>
            <a:ext cx="2966528" cy="1977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9810" y="1288187"/>
            <a:ext cx="27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 =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4171" y="3742415"/>
            <a:ext cx="27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σ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9810" y="3824798"/>
            <a:ext cx="27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 = 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4120" y="1288187"/>
            <a:ext cx="27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3.2 on linear filtering</a:t>
            </a:r>
          </a:p>
          <a:p>
            <a:r>
              <a:rPr lang="en-US" dirty="0" smtClean="0"/>
              <a:t>Image Histogram Equalization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pdf</a:t>
            </a:r>
            <a:r>
              <a:rPr lang="en-US" dirty="0" smtClean="0"/>
              <a:t> will be uploaded in blackboard) </a:t>
            </a:r>
          </a:p>
          <a:p>
            <a:r>
              <a:rPr lang="en-US" dirty="0" smtClean="0"/>
              <a:t>Chapter 1 of  </a:t>
            </a:r>
            <a:r>
              <a:rPr lang="en-US" dirty="0" err="1" smtClean="0"/>
              <a:t>Solem</a:t>
            </a:r>
            <a:r>
              <a:rPr lang="en-US" dirty="0" smtClean="0"/>
              <a:t> (Computer vision with Python). Many useful examples</a:t>
            </a:r>
          </a:p>
          <a:p>
            <a:r>
              <a:rPr lang="en-US" dirty="0" smtClean="0"/>
              <a:t>Homework will be out this weekend and due a week.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1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 “high-frequency” components from image (low-pass filter)</a:t>
            </a:r>
          </a:p>
          <a:p>
            <a:pPr lvl="1"/>
            <a:r>
              <a:rPr lang="en-US" dirty="0" smtClean="0"/>
              <a:t>Images become more smooth</a:t>
            </a:r>
          </a:p>
          <a:p>
            <a:pPr marL="514350" indent="-457200"/>
            <a:r>
              <a:rPr lang="en-US" dirty="0" smtClean="0"/>
              <a:t>Convolution with self is another Gaussian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So can smooth with small-width kernel, repeat and get same result as larger-width kernel would have.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Convolving two times with  kernel width </a:t>
            </a:r>
            <a:r>
              <a:rPr lang="en-US" dirty="0" err="1" smtClean="0"/>
              <a:t>σ</a:t>
            </a:r>
            <a:r>
              <a:rPr lang="en-US" dirty="0" smtClean="0"/>
              <a:t> is same as convolving once with kernel width </a:t>
            </a:r>
            <a:r>
              <a:rPr lang="en-US" dirty="0" err="1" smtClean="0"/>
              <a:t>σ</a:t>
            </a:r>
            <a:r>
              <a:rPr lang="en-US" dirty="0" smtClean="0"/>
              <a:t>/2  (Can you proof this?)</a:t>
            </a:r>
          </a:p>
        </p:txBody>
      </p:sp>
    </p:spTree>
    <p:extLst>
      <p:ext uri="{BB962C8B-B14F-4D97-AF65-F5344CB8AC3E}">
        <p14:creationId xmlns:p14="http://schemas.microsoft.com/office/powerpoint/2010/main" val="2143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Separability</a:t>
            </a:r>
            <a:r>
              <a:rPr lang="en-US" dirty="0" smtClean="0"/>
              <a:t> of the 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2D Gaussian can be expressed as the product of two functions, one a function of x and the other the function of y.</a:t>
            </a:r>
          </a:p>
          <a:p>
            <a:r>
              <a:rPr lang="en-US" dirty="0" smtClean="0"/>
              <a:t>In this case, the two functions are (identical) 1D Gaussian.</a:t>
            </a:r>
          </a:p>
          <a:p>
            <a:endParaRPr lang="en-US" dirty="0" smtClean="0"/>
          </a:p>
        </p:txBody>
      </p:sp>
      <p:pic>
        <p:nvPicPr>
          <p:cNvPr id="4" name="Picture 3" descr="Screen Shot 2015-01-21 at 10.1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81" y="1417638"/>
            <a:ext cx="5964648" cy="21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8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1 at 10.1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5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separability</a:t>
            </a:r>
            <a:r>
              <a:rPr lang="en-US" dirty="0" smtClean="0"/>
              <a:t>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performing a convolution requires K^2 operations per pixel</a:t>
            </a:r>
          </a:p>
          <a:p>
            <a:r>
              <a:rPr lang="en-US" dirty="0" smtClean="0"/>
              <a:t>Suppose v and h are horizontal and vertical kernels.</a:t>
            </a:r>
          </a:p>
          <a:p>
            <a:r>
              <a:rPr lang="en-US" dirty="0" smtClean="0"/>
              <a:t>K = </a:t>
            </a:r>
            <a:r>
              <a:rPr lang="en-US" dirty="0" err="1" smtClean="0"/>
              <a:t>vh^T</a:t>
            </a:r>
            <a:endParaRPr lang="en-US" dirty="0" smtClean="0"/>
          </a:p>
          <a:p>
            <a:r>
              <a:rPr lang="en-US" dirty="0" smtClean="0"/>
              <a:t>2K operations per pixel! </a:t>
            </a:r>
          </a:p>
        </p:txBody>
      </p:sp>
    </p:spTree>
    <p:extLst>
      <p:ext uri="{BB962C8B-B14F-4D97-AF65-F5344CB8AC3E}">
        <p14:creationId xmlns:p14="http://schemas.microsoft.com/office/powerpoint/2010/main" val="41408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low-contrast image:</a:t>
            </a:r>
          </a:p>
          <a:p>
            <a:endParaRPr lang="en-US" dirty="0"/>
          </a:p>
        </p:txBody>
      </p:sp>
      <p:pic>
        <p:nvPicPr>
          <p:cNvPr id="4" name="Picture 3" descr="lowcontr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6" y="2447806"/>
            <a:ext cx="3913270" cy="39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increase the contrast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wcontr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2" y="2766078"/>
            <a:ext cx="3594998" cy="3594998"/>
          </a:xfrm>
          <a:prstGeom prst="rect">
            <a:avLst/>
          </a:prstGeom>
        </p:spPr>
      </p:pic>
      <p:pic>
        <p:nvPicPr>
          <p:cNvPr id="6" name="Picture 5" descr="equal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45" y="2766078"/>
            <a:ext cx="3647655" cy="36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1-22 at 12.3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743"/>
            <a:ext cx="8686800" cy="974071"/>
          </a:xfrm>
          <a:prstGeom prst="rect">
            <a:avLst/>
          </a:prstGeom>
        </p:spPr>
      </p:pic>
      <p:pic>
        <p:nvPicPr>
          <p:cNvPr id="8" name="Picture 7" descr="Screen Shot 2015-01-22 at 12.2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40" y="3551798"/>
            <a:ext cx="3805264" cy="27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low-contrast image:</a:t>
            </a:r>
          </a:p>
          <a:p>
            <a:endParaRPr lang="en-US" dirty="0"/>
          </a:p>
        </p:txBody>
      </p:sp>
      <p:pic>
        <p:nvPicPr>
          <p:cNvPr id="4" name="Picture 3" descr="lowcontr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6" y="2447806"/>
            <a:ext cx="3913270" cy="3913270"/>
          </a:xfrm>
          <a:prstGeom prst="rect">
            <a:avLst/>
          </a:prstGeom>
        </p:spPr>
      </p:pic>
      <p:pic>
        <p:nvPicPr>
          <p:cNvPr id="5" name="Picture 4" descr="Screen Shot 2015-01-22 at 12.2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04" y="2778807"/>
            <a:ext cx="3805264" cy="2776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371" y="6126163"/>
            <a:ext cx="255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image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is a histogram that covers the whole range of [0,255</a:t>
            </a:r>
            <a:r>
              <a:rPr lang="en-US" dirty="0" smtClean="0"/>
              <a:t>], but the shape must be preserved!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6371" y="6126163"/>
            <a:ext cx="255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histogram</a:t>
            </a:r>
            <a:endParaRPr lang="en-US" dirty="0"/>
          </a:p>
        </p:txBody>
      </p:sp>
      <p:pic>
        <p:nvPicPr>
          <p:cNvPr id="7" name="Picture 6" descr="Screen Shot 2015-01-22 at 12.2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27" y="3091966"/>
            <a:ext cx="3988390" cy="3034197"/>
          </a:xfrm>
          <a:prstGeom prst="rect">
            <a:avLst/>
          </a:prstGeom>
        </p:spPr>
      </p:pic>
      <p:pic>
        <p:nvPicPr>
          <p:cNvPr id="8" name="Picture 7" descr="equal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1" y="3203246"/>
            <a:ext cx="3151185" cy="31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2 at 11.0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05" y="1417638"/>
            <a:ext cx="5981994" cy="4587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00559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PDF, density of a continuous random variable, is a function that describes the relative likelihood for this random variable to take on a given value.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Mini detour of Probability Theory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503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on linear filter, Image Sharpening</a:t>
            </a:r>
          </a:p>
          <a:p>
            <a:r>
              <a:rPr lang="en-US" dirty="0" smtClean="0"/>
              <a:t>Gaussian Filter (introduction)</a:t>
            </a:r>
          </a:p>
          <a:p>
            <a:r>
              <a:rPr lang="en-US" dirty="0" smtClean="0"/>
              <a:t>Image Histogram Equalization</a:t>
            </a:r>
          </a:p>
          <a:p>
            <a:r>
              <a:rPr lang="en-US" dirty="0" smtClean="0"/>
              <a:t>Basic image processing tutorial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4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Mini detour of Probability Theory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 descr="Screen Shot 2015-01-22 at 11.07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70" y="1437314"/>
            <a:ext cx="6364099" cy="4357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502" y="5858838"/>
            <a:ext cx="7746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cumulative distribution function (CDF), describes the probability that a real-valued random variable X with a given probability distribution will be found to have a value less than or equal to 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5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one distribution to another distribution (a wider and more uniform of intensity values) so that the intensity values are spreading over the whole range</a:t>
            </a:r>
          </a:p>
          <a:p>
            <a:r>
              <a:rPr lang="en-US" dirty="0" smtClean="0"/>
              <a:t>The mapping should be the cumulative density function (CDF)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Stretching the CDF</a:t>
            </a:r>
            <a:endParaRPr lang="en-US" dirty="0"/>
          </a:p>
        </p:txBody>
      </p:sp>
      <p:pic>
        <p:nvPicPr>
          <p:cNvPr id="5" name="Picture 4" descr="Screen Shot 2015-01-22 at 11.2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62" y="1417638"/>
            <a:ext cx="3263472" cy="2437907"/>
          </a:xfrm>
          <a:prstGeom prst="rect">
            <a:avLst/>
          </a:prstGeom>
        </p:spPr>
      </p:pic>
      <p:pic>
        <p:nvPicPr>
          <p:cNvPr id="6" name="Picture 5" descr="Screen Shot 2015-01-22 at 11.24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6" y="1341739"/>
            <a:ext cx="3338471" cy="2513806"/>
          </a:xfrm>
          <a:prstGeom prst="rect">
            <a:avLst/>
          </a:prstGeom>
        </p:spPr>
      </p:pic>
      <p:pic>
        <p:nvPicPr>
          <p:cNvPr id="7" name="Picture 6" descr="lowcontra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9" y="4073410"/>
            <a:ext cx="2413211" cy="2413211"/>
          </a:xfrm>
          <a:prstGeom prst="rect">
            <a:avLst/>
          </a:prstGeom>
        </p:spPr>
      </p:pic>
      <p:pic>
        <p:nvPicPr>
          <p:cNvPr id="8" name="Picture 7" descr="equaliz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9" y="3984804"/>
            <a:ext cx="2499160" cy="2499160"/>
          </a:xfrm>
          <a:prstGeom prst="rect">
            <a:avLst/>
          </a:prstGeom>
        </p:spPr>
      </p:pic>
      <p:pic>
        <p:nvPicPr>
          <p:cNvPr id="9" name="Picture 8" descr="Screen Shot 2015-01-22 at 11.26.1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29" y="1922594"/>
            <a:ext cx="1607857" cy="1287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5829" y="3670879"/>
            <a:ext cx="147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4197" y="6532217"/>
            <a:ext cx="212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4442" y="6483964"/>
            <a:ext cx="212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8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Bordering effect</a:t>
            </a:r>
          </a:p>
          <a:p>
            <a:r>
              <a:rPr lang="en-US" dirty="0" smtClean="0"/>
              <a:t>Image Derivatives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55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time we talked about convolution</a:t>
            </a:r>
            <a:endParaRPr lang="en-US" dirty="0"/>
          </a:p>
        </p:txBody>
      </p:sp>
      <p:pic>
        <p:nvPicPr>
          <p:cNvPr id="4" name="Picture 3" descr="Screen Shot 2015-01-21 at 9.3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1 at 9.3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1 at 9.3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21 at 9.3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31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6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1 at 9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6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738</Words>
  <Application>Microsoft Macintosh PowerPoint</Application>
  <PresentationFormat>On-screen Show (4:3)</PresentationFormat>
  <Paragraphs>121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CSC589 Introduction to Computer Vision Lecture 3 </vt:lpstr>
      <vt:lpstr>Last lecture</vt:lpstr>
      <vt:lpstr>Take-home assignments</vt:lpstr>
      <vt:lpstr>Today’s lecture</vt:lpstr>
      <vt:lpstr>Last time we talked about convolution</vt:lpstr>
      <vt:lpstr>PowerPoint Presentation</vt:lpstr>
      <vt:lpstr>PowerPoint Presentation</vt:lpstr>
      <vt:lpstr>PowerPoint Presentation</vt:lpstr>
      <vt:lpstr>PowerPoint Presentation</vt:lpstr>
      <vt:lpstr>Image Sharpening</vt:lpstr>
      <vt:lpstr>Image Sharpening</vt:lpstr>
      <vt:lpstr>Let’s make the image sharper?</vt:lpstr>
      <vt:lpstr>Let’s boost the sharp stuff a little</vt:lpstr>
      <vt:lpstr>Let’s boost the sharp stuff a little</vt:lpstr>
      <vt:lpstr>Side by Side</vt:lpstr>
      <vt:lpstr>Now look at the computation</vt:lpstr>
      <vt:lpstr>Rewrite this</vt:lpstr>
      <vt:lpstr>Rewrite this</vt:lpstr>
      <vt:lpstr>Now look at the computation</vt:lpstr>
      <vt:lpstr>Photoshop: Unsharp Masknig</vt:lpstr>
      <vt:lpstr>Unsharp Masking (Scipy)</vt:lpstr>
      <vt:lpstr>Unsharp Masking (Scikit)</vt:lpstr>
      <vt:lpstr>Unsharp Masking (MATLAB)</vt:lpstr>
      <vt:lpstr>Your Convolution filter toolbox</vt:lpstr>
      <vt:lpstr>Gaussian Filter</vt:lpstr>
      <vt:lpstr>Gaussian Filter</vt:lpstr>
      <vt:lpstr>Gaussian Filter</vt:lpstr>
      <vt:lpstr>Gaussian Filter</vt:lpstr>
      <vt:lpstr>Gaussian filter with different σ </vt:lpstr>
      <vt:lpstr>Gaussian Filter</vt:lpstr>
      <vt:lpstr>Separability of the Gaussian filter</vt:lpstr>
      <vt:lpstr>PowerPoint Presentation</vt:lpstr>
      <vt:lpstr>Why is separability useful?</vt:lpstr>
      <vt:lpstr>Image Histogram Equalization</vt:lpstr>
      <vt:lpstr>Image Histogram Equalization</vt:lpstr>
      <vt:lpstr>What is a histogram</vt:lpstr>
      <vt:lpstr>Image Histogram Equalization</vt:lpstr>
      <vt:lpstr>Image Histogram Equalization</vt:lpstr>
      <vt:lpstr>Mini detour of Probability Theory </vt:lpstr>
      <vt:lpstr>Mini detour of Probability Theory </vt:lpstr>
      <vt:lpstr>How does it work?</vt:lpstr>
      <vt:lpstr>Stretching the CDF</vt:lpstr>
      <vt:lpstr>Next class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</dc:title>
  <dc:creator>Bei Xiao</dc:creator>
  <cp:lastModifiedBy>Bei Xiao</cp:lastModifiedBy>
  <cp:revision>151</cp:revision>
  <dcterms:created xsi:type="dcterms:W3CDTF">2015-01-21T15:04:53Z</dcterms:created>
  <dcterms:modified xsi:type="dcterms:W3CDTF">2015-01-24T22:37:28Z</dcterms:modified>
</cp:coreProperties>
</file>