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4.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5.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6" r:id="rId2"/>
    <p:sldId id="283" r:id="rId3"/>
    <p:sldId id="281" r:id="rId4"/>
    <p:sldId id="287" r:id="rId5"/>
    <p:sldId id="285" r:id="rId6"/>
    <p:sldId id="286" r:id="rId7"/>
    <p:sldId id="284" r:id="rId8"/>
    <p:sldId id="288" r:id="rId9"/>
    <p:sldId id="289" r:id="rId10"/>
    <p:sldId id="290" r:id="rId11"/>
    <p:sldId id="257" r:id="rId12"/>
    <p:sldId id="258" r:id="rId13"/>
    <p:sldId id="259" r:id="rId14"/>
    <p:sldId id="260" r:id="rId15"/>
    <p:sldId id="261" r:id="rId16"/>
    <p:sldId id="262" r:id="rId17"/>
    <p:sldId id="263" r:id="rId18"/>
    <p:sldId id="264" r:id="rId19"/>
    <p:sldId id="265" r:id="rId20"/>
    <p:sldId id="266" r:id="rId21"/>
    <p:sldId id="302" r:id="rId22"/>
    <p:sldId id="303"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2" r:id="rId38"/>
    <p:sldId id="291" r:id="rId39"/>
    <p:sldId id="292" r:id="rId40"/>
    <p:sldId id="293" r:id="rId41"/>
    <p:sldId id="294" r:id="rId42"/>
    <p:sldId id="295" r:id="rId43"/>
    <p:sldId id="296" r:id="rId44"/>
    <p:sldId id="297" r:id="rId45"/>
    <p:sldId id="298" r:id="rId46"/>
    <p:sldId id="299" r:id="rId47"/>
    <p:sldId id="300" r:id="rId48"/>
    <p:sldId id="301"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118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4.png"/><Relationship Id="rId2" Type="http://schemas.openxmlformats.org/officeDocument/2006/relationships/image" Target="../media/image4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png"/><Relationship Id="rId2" Type="http://schemas.openxmlformats.org/officeDocument/2006/relationships/image" Target="../media/image45.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9.wmf"/><Relationship Id="rId4" Type="http://schemas.openxmlformats.org/officeDocument/2006/relationships/image" Target="../media/image60.wmf"/><Relationship Id="rId5" Type="http://schemas.openxmlformats.org/officeDocument/2006/relationships/image" Target="../media/image61.wmf"/><Relationship Id="rId6" Type="http://schemas.openxmlformats.org/officeDocument/2006/relationships/image" Target="../media/image62.wmf"/><Relationship Id="rId7" Type="http://schemas.openxmlformats.org/officeDocument/2006/relationships/image" Target="../media/image63.wmf"/><Relationship Id="rId1" Type="http://schemas.openxmlformats.org/officeDocument/2006/relationships/image" Target="../media/image57.wmf"/><Relationship Id="rId2" Type="http://schemas.openxmlformats.org/officeDocument/2006/relationships/image" Target="../media/image5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7433E6-5E54-1C44-B60E-386D012C5554}" type="datetimeFigureOut">
              <a:rPr lang="en-US" smtClean="0"/>
              <a:t>4/13/15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3D50E4-CAAE-614D-B122-47752621255C}" type="slidenum">
              <a:rPr lang="en-US" smtClean="0"/>
              <a:t>‹#›</a:t>
            </a:fld>
            <a:endParaRPr lang="en-US"/>
          </a:p>
        </p:txBody>
      </p:sp>
    </p:spTree>
    <p:extLst>
      <p:ext uri="{BB962C8B-B14F-4D97-AF65-F5344CB8AC3E}">
        <p14:creationId xmlns:p14="http://schemas.microsoft.com/office/powerpoint/2010/main" val="2861553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en.wikipedia.org/wiki/Column_space"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D50E4-CAAE-614D-B122-47752621255C}" type="slidenum">
              <a:rPr lang="en-US" smtClean="0"/>
              <a:t>6</a:t>
            </a:fld>
            <a:endParaRPr lang="en-US"/>
          </a:p>
        </p:txBody>
      </p:sp>
    </p:spTree>
    <p:extLst>
      <p:ext uri="{BB962C8B-B14F-4D97-AF65-F5344CB8AC3E}">
        <p14:creationId xmlns:p14="http://schemas.microsoft.com/office/powerpoint/2010/main" val="4141056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EBDF4A-DD92-43C7-B56D-8495FFC4745A}" type="slidenum">
              <a:rPr lang="en-US">
                <a:solidFill>
                  <a:prstClr val="black"/>
                </a:solidFill>
              </a:rPr>
              <a:pPr/>
              <a:t>30</a:t>
            </a:fld>
            <a:endParaRPr lang="en-US">
              <a:solidFill>
                <a:prstClr val="black"/>
              </a:solidFill>
            </a:endParaRPr>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EBDF4A-DD92-43C7-B56D-8495FFC4745A}" type="slidenum">
              <a:rPr lang="en-US">
                <a:solidFill>
                  <a:prstClr val="black"/>
                </a:solidFill>
              </a:rPr>
              <a:pPr/>
              <a:t>31</a:t>
            </a:fld>
            <a:endParaRPr lang="en-US">
              <a:solidFill>
                <a:prstClr val="black"/>
              </a:solidFill>
            </a:endParaRPr>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p:txBody>
          <a:bodyPr/>
          <a:lstStyle/>
          <a:p>
            <a:r>
              <a:rPr lang="en-US" dirty="0" smtClean="0"/>
              <a:t>X’ is not linear in x and y. But constraints</a:t>
            </a:r>
            <a:r>
              <a:rPr lang="en-US" baseline="0" dirty="0" smtClean="0"/>
              <a:t> on the h values are linear. </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Linear set of equations in h. Need 4 points if you add the constraint</a:t>
            </a:r>
            <a:r>
              <a:rPr lang="en-US" baseline="0" dirty="0" smtClean="0"/>
              <a:t> of unit norm,</a:t>
            </a:r>
          </a:p>
          <a:p>
            <a:endParaRPr lang="en-US" dirty="0"/>
          </a:p>
        </p:txBody>
      </p:sp>
      <p:sp>
        <p:nvSpPr>
          <p:cNvPr id="4" name="Slide Number Placeholder 3"/>
          <p:cNvSpPr>
            <a:spLocks noGrp="1"/>
          </p:cNvSpPr>
          <p:nvPr>
            <p:ph type="sldNum" sz="quarter" idx="10"/>
          </p:nvPr>
        </p:nvSpPr>
        <p:spPr/>
        <p:txBody>
          <a:bodyPr/>
          <a:lstStyle/>
          <a:p>
            <a:fld id="{2A8A4206-02EB-4F55-B83C-8E908C558B6E}" type="slidenum">
              <a:rPr lang="en-US" smtClean="0"/>
              <a:pPr/>
              <a:t>32</a:t>
            </a:fld>
            <a:endParaRPr lang="en-US"/>
          </a:p>
        </p:txBody>
      </p:sp>
    </p:spTree>
    <p:extLst>
      <p:ext uri="{BB962C8B-B14F-4D97-AF65-F5344CB8AC3E}">
        <p14:creationId xmlns:p14="http://schemas.microsoft.com/office/powerpoint/2010/main" val="357806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0A8478-A600-4664-8B25-23E579FCCD03}" type="slidenum">
              <a:rPr lang="en-US">
                <a:solidFill>
                  <a:prstClr val="black"/>
                </a:solidFill>
              </a:rPr>
              <a:pPr/>
              <a:t>33</a:t>
            </a:fld>
            <a:endParaRPr lang="en-US">
              <a:solidFill>
                <a:prstClr val="black"/>
              </a:solidFill>
            </a:endParaRPr>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F6D4CD-A124-4734-886E-96ABD1A5E8B4}" type="slidenum">
              <a:rPr lang="en-US">
                <a:solidFill>
                  <a:prstClr val="black"/>
                </a:solidFill>
              </a:rPr>
              <a:pPr/>
              <a:t>34</a:t>
            </a:fld>
            <a:endParaRPr lang="en-US">
              <a:solidFill>
                <a:prstClr val="black"/>
              </a:solidFill>
            </a:endParaRPr>
          </a:p>
        </p:txBody>
      </p:sp>
      <p:sp>
        <p:nvSpPr>
          <p:cNvPr id="410626" name="Rectangle 2"/>
          <p:cNvSpPr>
            <a:spLocks noGrp="1" noRot="1" noChangeAspect="1" noChangeArrowheads="1" noTextEdit="1"/>
          </p:cNvSpPr>
          <p:nvPr>
            <p:ph type="sldImg"/>
          </p:nvPr>
        </p:nvSpPr>
        <p:spPr>
          <a:ln/>
        </p:spPr>
      </p:sp>
      <p:sp>
        <p:nvSpPr>
          <p:cNvPr id="410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0A8478-A600-4664-8B25-23E579FCCD03}" type="slidenum">
              <a:rPr lang="en-US">
                <a:solidFill>
                  <a:prstClr val="black"/>
                </a:solidFill>
              </a:rPr>
              <a:pPr/>
              <a:t>35</a:t>
            </a:fld>
            <a:endParaRPr lang="en-US">
              <a:solidFill>
                <a:prstClr val="black"/>
              </a:solidFill>
            </a:endParaRPr>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9746" name="Rectangle 2"/>
          <p:cNvSpPr>
            <a:spLocks noGrp="1" noRot="1" noChangeAspect="1" noChangeArrowheads="1" noTextEdit="1"/>
          </p:cNvSpPr>
          <p:nvPr>
            <p:ph type="sldImg"/>
          </p:nvPr>
        </p:nvSpPr>
        <p:spPr>
          <a:ln/>
        </p:spPr>
      </p:sp>
      <p:sp>
        <p:nvSpPr>
          <p:cNvPr id="207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D50E4-CAAE-614D-B122-47752621255C}" type="slidenum">
              <a:rPr lang="en-US" smtClean="0"/>
              <a:t>10</a:t>
            </a:fld>
            <a:endParaRPr lang="en-US"/>
          </a:p>
        </p:txBody>
      </p:sp>
    </p:spTree>
    <p:extLst>
      <p:ext uri="{BB962C8B-B14F-4D97-AF65-F5344CB8AC3E}">
        <p14:creationId xmlns:p14="http://schemas.microsoft.com/office/powerpoint/2010/main" val="51196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n equations, 2 unknowns</a:t>
            </a:r>
            <a:endParaRPr lang="en-US" dirty="0"/>
          </a:p>
        </p:txBody>
      </p:sp>
      <p:sp>
        <p:nvSpPr>
          <p:cNvPr id="4" name="Slide Number Placeholder 3"/>
          <p:cNvSpPr>
            <a:spLocks noGrp="1"/>
          </p:cNvSpPr>
          <p:nvPr>
            <p:ph type="sldNum" sz="quarter" idx="10"/>
          </p:nvPr>
        </p:nvSpPr>
        <p:spPr/>
        <p:txBody>
          <a:bodyPr/>
          <a:lstStyle/>
          <a:p>
            <a:fld id="{2A8A4206-02EB-4F55-B83C-8E908C558B6E}" type="slidenum">
              <a:rPr lang="en-US" smtClean="0"/>
              <a:pPr/>
              <a:t>16</a:t>
            </a:fld>
            <a:endParaRPr lang="en-US"/>
          </a:p>
        </p:txBody>
      </p:sp>
    </p:spTree>
    <p:extLst>
      <p:ext uri="{BB962C8B-B14F-4D97-AF65-F5344CB8AC3E}">
        <p14:creationId xmlns:p14="http://schemas.microsoft.com/office/powerpoint/2010/main" val="3002345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gradient equations at the minimum can be written as (y-</a:t>
            </a:r>
            <a:r>
              <a:rPr lang="en-US" dirty="0" err="1"/>
              <a:t>Xb</a:t>
            </a:r>
            <a:r>
              <a:rPr lang="en-US" dirty="0"/>
              <a:t>) X</a:t>
            </a:r>
          </a:p>
          <a:p>
            <a:endParaRPr lang="en-US" dirty="0"/>
          </a:p>
          <a:p>
            <a:r>
              <a:rPr lang="en-US" dirty="0"/>
              <a:t>A geometrical interpretation of these equations is that the vector of residuals,  is orthogonal to the </a:t>
            </a:r>
            <a:r>
              <a:rPr lang="en-US" dirty="0">
                <a:hlinkClick r:id="rId3"/>
              </a:rPr>
              <a:t>column space of </a:t>
            </a:r>
            <a:r>
              <a:rPr lang="en-US" i="1" dirty="0">
                <a:hlinkClick r:id="rId3"/>
              </a:rPr>
              <a:t>X</a:t>
            </a:r>
            <a:r>
              <a:rPr lang="en-US" dirty="0">
                <a:hlinkClick r:id="rId3"/>
              </a:rPr>
              <a:t>, since the dot product  is equal to zero for </a:t>
            </a:r>
            <a:r>
              <a:rPr lang="en-US" i="1" dirty="0">
                <a:hlinkClick r:id="rId3"/>
              </a:rPr>
              <a:t>any</a:t>
            </a:r>
            <a:r>
              <a:rPr lang="en-US" dirty="0">
                <a:hlinkClick r:id="rId3"/>
              </a:rPr>
              <a:t> conformal vector, </a:t>
            </a:r>
            <a:r>
              <a:rPr lang="en-US" b="1" dirty="0">
                <a:hlinkClick r:id="rId3"/>
              </a:rPr>
              <a:t>v</a:t>
            </a:r>
            <a:r>
              <a:rPr lang="en-US" dirty="0">
                <a:hlinkClick r:id="rId3"/>
              </a:rPr>
              <a:t>. This means that  is the shortest of all possible vectors , that is, the </a:t>
            </a:r>
          </a:p>
          <a:p>
            <a:endParaRPr lang="en-US" dirty="0">
              <a:hlinkClick r:id="rId3"/>
            </a:endParaRPr>
          </a:p>
          <a:p>
            <a:r>
              <a:rPr lang="en-US" dirty="0">
                <a:hlinkClick r:id="rId3"/>
              </a:rPr>
              <a:t>variance of the residuals is the minimum possible. This is illustrated at the right.</a:t>
            </a:r>
            <a:endParaRPr lang="en-US" dirty="0"/>
          </a:p>
          <a:p>
            <a:endParaRPr lang="en-US" dirty="0"/>
          </a:p>
        </p:txBody>
      </p:sp>
      <p:sp>
        <p:nvSpPr>
          <p:cNvPr id="4" name="Slide Number Placeholder 3"/>
          <p:cNvSpPr>
            <a:spLocks noGrp="1"/>
          </p:cNvSpPr>
          <p:nvPr>
            <p:ph type="sldNum" sz="quarter" idx="10"/>
          </p:nvPr>
        </p:nvSpPr>
        <p:spPr/>
        <p:txBody>
          <a:bodyPr/>
          <a:lstStyle/>
          <a:p>
            <a:fld id="{2A8A4206-02EB-4F55-B83C-8E908C558B6E}" type="slidenum">
              <a:rPr lang="en-US" smtClean="0"/>
              <a:pPr/>
              <a:t>17</a:t>
            </a:fld>
            <a:endParaRPr lang="en-US"/>
          </a:p>
        </p:txBody>
      </p:sp>
    </p:spTree>
    <p:extLst>
      <p:ext uri="{BB962C8B-B14F-4D97-AF65-F5344CB8AC3E}">
        <p14:creationId xmlns:p14="http://schemas.microsoft.com/office/powerpoint/2010/main" val="482062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Can’t just sum the residuals. But sum of squares is used often.</a:t>
            </a:r>
          </a:p>
          <a:p>
            <a:endParaRPr lang="en-US" dirty="0"/>
          </a:p>
        </p:txBody>
      </p:sp>
      <p:sp>
        <p:nvSpPr>
          <p:cNvPr id="4" name="Slide Number Placeholder 3"/>
          <p:cNvSpPr>
            <a:spLocks noGrp="1"/>
          </p:cNvSpPr>
          <p:nvPr>
            <p:ph type="sldNum" sz="quarter" idx="10"/>
          </p:nvPr>
        </p:nvSpPr>
        <p:spPr/>
        <p:txBody>
          <a:bodyPr/>
          <a:lstStyle/>
          <a:p>
            <a:fld id="{2A8A4206-02EB-4F55-B83C-8E908C558B6E}" type="slidenum">
              <a:rPr lang="en-US" smtClean="0"/>
              <a:pPr/>
              <a:t>19</a:t>
            </a:fld>
            <a:endParaRPr lang="en-US"/>
          </a:p>
        </p:txBody>
      </p:sp>
    </p:spTree>
    <p:extLst>
      <p:ext uri="{BB962C8B-B14F-4D97-AF65-F5344CB8AC3E}">
        <p14:creationId xmlns:p14="http://schemas.microsoft.com/office/powerpoint/2010/main" val="216337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8A4206-02EB-4F55-B83C-8E908C558B6E}" type="slidenum">
              <a:rPr lang="en-US" smtClean="0"/>
              <a:pPr/>
              <a:t>23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8A4206-02EB-4F55-B83C-8E908C558B6E}" type="slidenum">
              <a:rPr lang="en-US" smtClean="0"/>
              <a:pPr/>
              <a:t>24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6. 2. 3 </a:t>
            </a:r>
            <a:r>
              <a:rPr lang="en-US" dirty="0" err="1" smtClean="0"/>
              <a:t>pairss</a:t>
            </a:r>
            <a:endParaRPr lang="en-US" dirty="0"/>
          </a:p>
        </p:txBody>
      </p:sp>
      <p:sp>
        <p:nvSpPr>
          <p:cNvPr id="4" name="Slide Number Placeholder 3"/>
          <p:cNvSpPr>
            <a:spLocks noGrp="1"/>
          </p:cNvSpPr>
          <p:nvPr>
            <p:ph type="sldNum" sz="quarter" idx="10"/>
          </p:nvPr>
        </p:nvSpPr>
        <p:spPr/>
        <p:txBody>
          <a:bodyPr/>
          <a:lstStyle/>
          <a:p>
            <a:fld id="{2A8A4206-02EB-4F55-B83C-8E908C558B6E}" type="slidenum">
              <a:rPr lang="en-US" smtClean="0"/>
              <a:pPr/>
              <a:t>25</a:t>
            </a:fld>
            <a:endParaRPr lang="en-US"/>
          </a:p>
        </p:txBody>
      </p:sp>
    </p:spTree>
    <p:extLst>
      <p:ext uri="{BB962C8B-B14F-4D97-AF65-F5344CB8AC3E}">
        <p14:creationId xmlns:p14="http://schemas.microsoft.com/office/powerpoint/2010/main" val="4007682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F6D4CD-A124-4734-886E-96ABD1A5E8B4}" type="slidenum">
              <a:rPr lang="en-US">
                <a:solidFill>
                  <a:prstClr val="black"/>
                </a:solidFill>
              </a:rPr>
              <a:pPr/>
              <a:t>28</a:t>
            </a:fld>
            <a:endParaRPr lang="en-US">
              <a:solidFill>
                <a:prstClr val="black"/>
              </a:solidFill>
            </a:endParaRPr>
          </a:p>
        </p:txBody>
      </p:sp>
      <p:sp>
        <p:nvSpPr>
          <p:cNvPr id="410626" name="Rectangle 2"/>
          <p:cNvSpPr>
            <a:spLocks noGrp="1" noRot="1" noChangeAspect="1" noChangeArrowheads="1" noTextEdit="1"/>
          </p:cNvSpPr>
          <p:nvPr>
            <p:ph type="sldImg"/>
          </p:nvPr>
        </p:nvSpPr>
        <p:spPr>
          <a:ln/>
        </p:spPr>
      </p:sp>
      <p:sp>
        <p:nvSpPr>
          <p:cNvPr id="41062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5B64B7-BD14-F343-A610-D68CDCC33770}" type="datetimeFigureOut">
              <a:rPr lang="en-US" smtClean="0"/>
              <a:t>4/13/15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693465-5CEC-F64F-BDF8-06BCBBA65ACD}" type="slidenum">
              <a:rPr lang="en-US" smtClean="0"/>
              <a:t>‹#›</a:t>
            </a:fld>
            <a:endParaRPr lang="en-US"/>
          </a:p>
        </p:txBody>
      </p:sp>
    </p:spTree>
    <p:extLst>
      <p:ext uri="{BB962C8B-B14F-4D97-AF65-F5344CB8AC3E}">
        <p14:creationId xmlns:p14="http://schemas.microsoft.com/office/powerpoint/2010/main" val="3630512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B64B7-BD14-F343-A610-D68CDCC33770}" type="datetimeFigureOut">
              <a:rPr lang="en-US" smtClean="0"/>
              <a:t>4/13/15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693465-5CEC-F64F-BDF8-06BCBBA65ACD}" type="slidenum">
              <a:rPr lang="en-US" smtClean="0"/>
              <a:t>‹#›</a:t>
            </a:fld>
            <a:endParaRPr lang="en-US"/>
          </a:p>
        </p:txBody>
      </p:sp>
    </p:spTree>
    <p:extLst>
      <p:ext uri="{BB962C8B-B14F-4D97-AF65-F5344CB8AC3E}">
        <p14:creationId xmlns:p14="http://schemas.microsoft.com/office/powerpoint/2010/main" val="879558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B64B7-BD14-F343-A610-D68CDCC33770}" type="datetimeFigureOut">
              <a:rPr lang="en-US" smtClean="0"/>
              <a:t>4/13/15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693465-5CEC-F64F-BDF8-06BCBBA65ACD}" type="slidenum">
              <a:rPr lang="en-US" smtClean="0"/>
              <a:t>‹#›</a:t>
            </a:fld>
            <a:endParaRPr lang="en-US"/>
          </a:p>
        </p:txBody>
      </p:sp>
    </p:spTree>
    <p:extLst>
      <p:ext uri="{BB962C8B-B14F-4D97-AF65-F5344CB8AC3E}">
        <p14:creationId xmlns:p14="http://schemas.microsoft.com/office/powerpoint/2010/main" val="1262520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lstStyle/>
          <a:p>
            <a:pPr lvl="0">
              <a:defRPr sz="1800">
                <a:uFillTx/>
              </a:defRPr>
            </a:pPr>
            <a:r>
              <a:rPr sz="3100">
                <a:uFill>
                  <a:solidFill/>
                </a:uFill>
              </a:rPr>
              <a:t>Title Text</a:t>
            </a:r>
          </a:p>
        </p:txBody>
      </p:sp>
      <p:sp>
        <p:nvSpPr>
          <p:cNvPr id="9" name="Shape 9"/>
          <p:cNvSpPr>
            <a:spLocks noGrp="1"/>
          </p:cNvSpPr>
          <p:nvPr>
            <p:ph type="body" idx="1"/>
          </p:nvPr>
        </p:nvSpPr>
        <p:spPr>
          <a:prstGeom prst="rect">
            <a:avLst/>
          </a:prstGeom>
        </p:spPr>
        <p:txBody>
          <a:bodyPr/>
          <a:lstStyle>
            <a:lvl2pPr marL="550942" indent="-200911">
              <a:spcBef>
                <a:spcPts val="492"/>
              </a:spcBef>
              <a:buChar char="–"/>
              <a:defRPr sz="2400"/>
            </a:lvl2pPr>
            <a:lvl3pPr marL="832217" indent="-160729">
              <a:spcBef>
                <a:spcPts val="492"/>
              </a:spcBef>
              <a:defRPr sz="2400"/>
            </a:lvl3pPr>
            <a:lvl4pPr marL="1153674" indent="-160729">
              <a:spcBef>
                <a:spcPts val="492"/>
              </a:spcBef>
              <a:buChar char="–"/>
              <a:defRPr sz="2400"/>
            </a:lvl4pPr>
            <a:lvl5pPr marL="1475131" indent="-160729">
              <a:spcBef>
                <a:spcPts val="492"/>
              </a:spcBef>
              <a:buChar char="»"/>
              <a:defRPr sz="2400"/>
            </a:lvl5pPr>
          </a:lstStyle>
          <a:p>
            <a:pPr lvl="0">
              <a:defRPr sz="1800">
                <a:uFillTx/>
              </a:defRPr>
            </a:pPr>
            <a:r>
              <a:rPr sz="2700">
                <a:uFill>
                  <a:solidFill/>
                </a:uFill>
              </a:rPr>
              <a:t>Body Level One</a:t>
            </a:r>
          </a:p>
          <a:p>
            <a:pPr lvl="1">
              <a:defRPr sz="1800">
                <a:uFillTx/>
              </a:defRPr>
            </a:pPr>
            <a:r>
              <a:rPr sz="2400">
                <a:uFill>
                  <a:solidFill/>
                </a:uFill>
              </a:rPr>
              <a:t>Body Level Two</a:t>
            </a:r>
          </a:p>
          <a:p>
            <a:pPr lvl="2">
              <a:defRPr sz="1800">
                <a:uFillTx/>
              </a:defRPr>
            </a:pPr>
            <a:r>
              <a:rPr sz="2400">
                <a:uFill>
                  <a:solidFill/>
                </a:uFill>
              </a:rPr>
              <a:t>Body Level Three</a:t>
            </a:r>
          </a:p>
          <a:p>
            <a:pPr lvl="3">
              <a:defRPr sz="1800">
                <a:uFillTx/>
              </a:defRPr>
            </a:pPr>
            <a:r>
              <a:rPr sz="2400">
                <a:uFill>
                  <a:solidFill/>
                </a:uFill>
              </a:rPr>
              <a:t>Body Level Four</a:t>
            </a:r>
          </a:p>
          <a:p>
            <a:pPr lvl="4">
              <a:defRPr sz="1800">
                <a:uFillTx/>
              </a:defRPr>
            </a:pPr>
            <a:r>
              <a:rPr sz="2400">
                <a:uFill>
                  <a:solidFill/>
                </a:uFill>
              </a:rPr>
              <a:t>Body Level Five</a:t>
            </a:r>
          </a:p>
        </p:txBody>
      </p:sp>
      <p:sp>
        <p:nvSpPr>
          <p:cNvPr id="10" name="Shape 10"/>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330113702"/>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B64B7-BD14-F343-A610-D68CDCC33770}" type="datetimeFigureOut">
              <a:rPr lang="en-US" smtClean="0"/>
              <a:t>4/13/15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693465-5CEC-F64F-BDF8-06BCBBA65ACD}" type="slidenum">
              <a:rPr lang="en-US" smtClean="0"/>
              <a:t>‹#›</a:t>
            </a:fld>
            <a:endParaRPr lang="en-US"/>
          </a:p>
        </p:txBody>
      </p:sp>
    </p:spTree>
    <p:extLst>
      <p:ext uri="{BB962C8B-B14F-4D97-AF65-F5344CB8AC3E}">
        <p14:creationId xmlns:p14="http://schemas.microsoft.com/office/powerpoint/2010/main" val="36800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B64B7-BD14-F343-A610-D68CDCC33770}" type="datetimeFigureOut">
              <a:rPr lang="en-US" smtClean="0"/>
              <a:t>4/13/15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693465-5CEC-F64F-BDF8-06BCBBA65ACD}" type="slidenum">
              <a:rPr lang="en-US" smtClean="0"/>
              <a:t>‹#›</a:t>
            </a:fld>
            <a:endParaRPr lang="en-US"/>
          </a:p>
        </p:txBody>
      </p:sp>
    </p:spTree>
    <p:extLst>
      <p:ext uri="{BB962C8B-B14F-4D97-AF65-F5344CB8AC3E}">
        <p14:creationId xmlns:p14="http://schemas.microsoft.com/office/powerpoint/2010/main" val="2161414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5B64B7-BD14-F343-A610-D68CDCC33770}" type="datetimeFigureOut">
              <a:rPr lang="en-US" smtClean="0"/>
              <a:t>4/13/15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693465-5CEC-F64F-BDF8-06BCBBA65ACD}" type="slidenum">
              <a:rPr lang="en-US" smtClean="0"/>
              <a:t>‹#›</a:t>
            </a:fld>
            <a:endParaRPr lang="en-US"/>
          </a:p>
        </p:txBody>
      </p:sp>
    </p:spTree>
    <p:extLst>
      <p:ext uri="{BB962C8B-B14F-4D97-AF65-F5344CB8AC3E}">
        <p14:creationId xmlns:p14="http://schemas.microsoft.com/office/powerpoint/2010/main" val="395479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5B64B7-BD14-F343-A610-D68CDCC33770}" type="datetimeFigureOut">
              <a:rPr lang="en-US" smtClean="0"/>
              <a:t>4/13/15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693465-5CEC-F64F-BDF8-06BCBBA65ACD}" type="slidenum">
              <a:rPr lang="en-US" smtClean="0"/>
              <a:t>‹#›</a:t>
            </a:fld>
            <a:endParaRPr lang="en-US"/>
          </a:p>
        </p:txBody>
      </p:sp>
    </p:spTree>
    <p:extLst>
      <p:ext uri="{BB962C8B-B14F-4D97-AF65-F5344CB8AC3E}">
        <p14:creationId xmlns:p14="http://schemas.microsoft.com/office/powerpoint/2010/main" val="380572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5B64B7-BD14-F343-A610-D68CDCC33770}" type="datetimeFigureOut">
              <a:rPr lang="en-US" smtClean="0"/>
              <a:t>4/13/15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693465-5CEC-F64F-BDF8-06BCBBA65ACD}" type="slidenum">
              <a:rPr lang="en-US" smtClean="0"/>
              <a:t>‹#›</a:t>
            </a:fld>
            <a:endParaRPr lang="en-US"/>
          </a:p>
        </p:txBody>
      </p:sp>
    </p:spTree>
    <p:extLst>
      <p:ext uri="{BB962C8B-B14F-4D97-AF65-F5344CB8AC3E}">
        <p14:creationId xmlns:p14="http://schemas.microsoft.com/office/powerpoint/2010/main" val="632997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B64B7-BD14-F343-A610-D68CDCC33770}" type="datetimeFigureOut">
              <a:rPr lang="en-US" smtClean="0"/>
              <a:t>4/13/15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693465-5CEC-F64F-BDF8-06BCBBA65ACD}" type="slidenum">
              <a:rPr lang="en-US" smtClean="0"/>
              <a:t>‹#›</a:t>
            </a:fld>
            <a:endParaRPr lang="en-US"/>
          </a:p>
        </p:txBody>
      </p:sp>
    </p:spTree>
    <p:extLst>
      <p:ext uri="{BB962C8B-B14F-4D97-AF65-F5344CB8AC3E}">
        <p14:creationId xmlns:p14="http://schemas.microsoft.com/office/powerpoint/2010/main" val="1589806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B64B7-BD14-F343-A610-D68CDCC33770}" type="datetimeFigureOut">
              <a:rPr lang="en-US" smtClean="0"/>
              <a:t>4/13/15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693465-5CEC-F64F-BDF8-06BCBBA65ACD}" type="slidenum">
              <a:rPr lang="en-US" smtClean="0"/>
              <a:t>‹#›</a:t>
            </a:fld>
            <a:endParaRPr lang="en-US"/>
          </a:p>
        </p:txBody>
      </p:sp>
    </p:spTree>
    <p:extLst>
      <p:ext uri="{BB962C8B-B14F-4D97-AF65-F5344CB8AC3E}">
        <p14:creationId xmlns:p14="http://schemas.microsoft.com/office/powerpoint/2010/main" val="3865052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B64B7-BD14-F343-A610-D68CDCC33770}" type="datetimeFigureOut">
              <a:rPr lang="en-US" smtClean="0"/>
              <a:t>4/13/15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693465-5CEC-F64F-BDF8-06BCBBA65ACD}" type="slidenum">
              <a:rPr lang="en-US" smtClean="0"/>
              <a:t>‹#›</a:t>
            </a:fld>
            <a:endParaRPr lang="en-US"/>
          </a:p>
        </p:txBody>
      </p:sp>
    </p:spTree>
    <p:extLst>
      <p:ext uri="{BB962C8B-B14F-4D97-AF65-F5344CB8AC3E}">
        <p14:creationId xmlns:p14="http://schemas.microsoft.com/office/powerpoint/2010/main" val="11046318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B64B7-BD14-F343-A610-D68CDCC33770}" type="datetimeFigureOut">
              <a:rPr lang="en-US" smtClean="0"/>
              <a:t>4/13/15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693465-5CEC-F64F-BDF8-06BCBBA65ACD}" type="slidenum">
              <a:rPr lang="en-US" smtClean="0"/>
              <a:t>‹#›</a:t>
            </a:fld>
            <a:endParaRPr lang="en-US"/>
          </a:p>
        </p:txBody>
      </p:sp>
    </p:spTree>
    <p:extLst>
      <p:ext uri="{BB962C8B-B14F-4D97-AF65-F5344CB8AC3E}">
        <p14:creationId xmlns:p14="http://schemas.microsoft.com/office/powerpoint/2010/main" val="615602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1" Type="http://schemas.openxmlformats.org/officeDocument/2006/relationships/image" Target="../media/image21.png"/><Relationship Id="rId12"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 Id="rId11"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 Id="rId11"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Matrix_multiplication" TargetMode="External"/><Relationship Id="rId3" Type="http://schemas.openxmlformats.org/officeDocument/2006/relationships/hyperlink" Target="http://en.wikipedia.org/wiki/System_of_linear_equation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ython-course.eu/matrix_arithmetic.php" TargetMode="External"/><Relationship Id="rId3" Type="http://schemas.openxmlformats.org/officeDocument/2006/relationships/hyperlink" Target="https://jameshensman.wordpress.com/2010/06/14/multiple-matrix-multiplication-in-nump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gi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28.xml.rels><?xml version="1.0" encoding="UTF-8" standalone="yes"?>
<Relationships xmlns="http://schemas.openxmlformats.org/package/2006/relationships"><Relationship Id="rId9" Type="http://schemas.openxmlformats.org/officeDocument/2006/relationships/tags" Target="../tags/tag8.xml"/><Relationship Id="rId20" Type="http://schemas.openxmlformats.org/officeDocument/2006/relationships/image" Target="../media/image44.png"/><Relationship Id="rId21" Type="http://schemas.openxmlformats.org/officeDocument/2006/relationships/oleObject" Target="../embeddings/oleObject2.bin"/><Relationship Id="rId22" Type="http://schemas.openxmlformats.org/officeDocument/2006/relationships/image" Target="../media/image45.png"/><Relationship Id="rId10" Type="http://schemas.openxmlformats.org/officeDocument/2006/relationships/tags" Target="../tags/tag9.xml"/><Relationship Id="rId11" Type="http://schemas.openxmlformats.org/officeDocument/2006/relationships/tags" Target="../tags/tag10.xml"/><Relationship Id="rId12" Type="http://schemas.openxmlformats.org/officeDocument/2006/relationships/tags" Target="../tags/tag11.xml"/><Relationship Id="rId13" Type="http://schemas.openxmlformats.org/officeDocument/2006/relationships/tags" Target="../tags/tag12.xml"/><Relationship Id="rId14" Type="http://schemas.openxmlformats.org/officeDocument/2006/relationships/tags" Target="../tags/tag13.xml"/><Relationship Id="rId15" Type="http://schemas.openxmlformats.org/officeDocument/2006/relationships/tags" Target="../tags/tag14.xml"/><Relationship Id="rId16" Type="http://schemas.openxmlformats.org/officeDocument/2006/relationships/tags" Target="../tags/tag15.xml"/><Relationship Id="rId17" Type="http://schemas.openxmlformats.org/officeDocument/2006/relationships/slideLayout" Target="../slideLayouts/slideLayout2.xml"/><Relationship Id="rId18" Type="http://schemas.openxmlformats.org/officeDocument/2006/relationships/notesSlide" Target="../notesSlides/notesSlide9.xml"/><Relationship Id="rId19"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tags" Target="../tags/tag1.xml"/><Relationship Id="rId3" Type="http://schemas.openxmlformats.org/officeDocument/2006/relationships/tags" Target="../tags/tag2.xml"/><Relationship Id="rId4" Type="http://schemas.openxmlformats.org/officeDocument/2006/relationships/tags" Target="../tags/tag3.xml"/><Relationship Id="rId5" Type="http://schemas.openxmlformats.org/officeDocument/2006/relationships/tags" Target="../tags/tag4.xml"/><Relationship Id="rId6" Type="http://schemas.openxmlformats.org/officeDocument/2006/relationships/tags" Target="../tags/tag5.xml"/><Relationship Id="rId7" Type="http://schemas.openxmlformats.org/officeDocument/2006/relationships/tags" Target="../tags/tag6.xml"/><Relationship Id="rId8" Type="http://schemas.openxmlformats.org/officeDocument/2006/relationships/tags" Target="../tags/tag7.xml"/></Relationships>
</file>

<file path=ppt/slides/_rels/slide29.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2.xml"/><Relationship Id="rId3"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19.xml"/><Relationship Id="rId4" Type="http://schemas.openxmlformats.org/officeDocument/2006/relationships/slideLayout" Target="../slideLayouts/slideLayout2.xml"/><Relationship Id="rId5" Type="http://schemas.openxmlformats.org/officeDocument/2006/relationships/notesSlide" Target="../notesSlides/notesSlide10.xml"/><Relationship Id="rId6" Type="http://schemas.openxmlformats.org/officeDocument/2006/relationships/image" Target="../media/image46.png"/><Relationship Id="rId7" Type="http://schemas.openxmlformats.org/officeDocument/2006/relationships/image" Target="../media/image47.png"/><Relationship Id="rId1" Type="http://schemas.openxmlformats.org/officeDocument/2006/relationships/tags" Target="../tags/tag17.xml"/><Relationship Id="rId2" Type="http://schemas.openxmlformats.org/officeDocument/2006/relationships/tags" Target="../tags/tag18.xml"/></Relationships>
</file>

<file path=ppt/slides/_rels/slide31.xml.rels><?xml version="1.0" encoding="UTF-8" standalone="yes"?>
<Relationships xmlns="http://schemas.openxmlformats.org/package/2006/relationships"><Relationship Id="rId3" Type="http://schemas.openxmlformats.org/officeDocument/2006/relationships/tags" Target="../tags/tag22.xml"/><Relationship Id="rId4" Type="http://schemas.openxmlformats.org/officeDocument/2006/relationships/tags" Target="../tags/tag23.xml"/><Relationship Id="rId5" Type="http://schemas.openxmlformats.org/officeDocument/2006/relationships/slideLayout" Target="../slideLayouts/slideLayout2.xml"/><Relationship Id="rId6" Type="http://schemas.openxmlformats.org/officeDocument/2006/relationships/notesSlide" Target="../notesSlides/notesSlide11.xml"/><Relationship Id="rId7" Type="http://schemas.openxmlformats.org/officeDocument/2006/relationships/image" Target="../media/image46.png"/><Relationship Id="rId8" Type="http://schemas.openxmlformats.org/officeDocument/2006/relationships/image" Target="../media/image47.png"/><Relationship Id="rId9" Type="http://schemas.openxmlformats.org/officeDocument/2006/relationships/image" Target="../media/image48.png"/><Relationship Id="rId1" Type="http://schemas.openxmlformats.org/officeDocument/2006/relationships/tags" Target="../tags/tag20.xml"/><Relationship Id="rId2" Type="http://schemas.openxmlformats.org/officeDocument/2006/relationships/tags" Target="../tags/tag2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2.xml"/><Relationship Id="rId5" Type="http://schemas.openxmlformats.org/officeDocument/2006/relationships/image" Target="../media/image49.png"/><Relationship Id="rId6" Type="http://schemas.openxmlformats.org/officeDocument/2006/relationships/image" Target="../media/image48.png"/><Relationship Id="rId1" Type="http://schemas.openxmlformats.org/officeDocument/2006/relationships/tags" Target="../tags/tag24.xml"/><Relationship Id="rId2" Type="http://schemas.openxmlformats.org/officeDocument/2006/relationships/tags" Target="../tags/tag25.xml"/></Relationships>
</file>

<file path=ppt/slides/_rels/slide33.xml.rels><?xml version="1.0" encoding="UTF-8" standalone="yes"?>
<Relationships xmlns="http://schemas.openxmlformats.org/package/2006/relationships"><Relationship Id="rId11" Type="http://schemas.openxmlformats.org/officeDocument/2006/relationships/image" Target="../media/image50.png"/><Relationship Id="rId12" Type="http://schemas.openxmlformats.org/officeDocument/2006/relationships/image" Target="../media/image51.png"/><Relationship Id="rId13" Type="http://schemas.openxmlformats.org/officeDocument/2006/relationships/image" Target="../media/image52.png"/><Relationship Id="rId14" Type="http://schemas.openxmlformats.org/officeDocument/2006/relationships/image" Target="../media/image53.png"/><Relationship Id="rId15" Type="http://schemas.openxmlformats.org/officeDocument/2006/relationships/image" Target="../media/image54.png"/><Relationship Id="rId16" Type="http://schemas.openxmlformats.org/officeDocument/2006/relationships/image" Target="../media/image55.png"/><Relationship Id="rId1" Type="http://schemas.openxmlformats.org/officeDocument/2006/relationships/tags" Target="../tags/tag26.xml"/><Relationship Id="rId2" Type="http://schemas.openxmlformats.org/officeDocument/2006/relationships/tags" Target="../tags/tag27.xml"/><Relationship Id="rId3" Type="http://schemas.openxmlformats.org/officeDocument/2006/relationships/tags" Target="../tags/tag28.xml"/><Relationship Id="rId4" Type="http://schemas.openxmlformats.org/officeDocument/2006/relationships/tags" Target="../tags/tag29.xml"/><Relationship Id="rId5" Type="http://schemas.openxmlformats.org/officeDocument/2006/relationships/tags" Target="../tags/tag30.xml"/><Relationship Id="rId6" Type="http://schemas.openxmlformats.org/officeDocument/2006/relationships/tags" Target="../tags/tag31.xml"/><Relationship Id="rId7" Type="http://schemas.openxmlformats.org/officeDocument/2006/relationships/tags" Target="../tags/tag32.xml"/><Relationship Id="rId8" Type="http://schemas.openxmlformats.org/officeDocument/2006/relationships/tags" Target="../tags/tag33.xml"/><Relationship Id="rId9" Type="http://schemas.openxmlformats.org/officeDocument/2006/relationships/slideLayout" Target="../slideLayouts/slideLayout2.xml"/><Relationship Id="rId10" Type="http://schemas.openxmlformats.org/officeDocument/2006/relationships/notesSlide" Target="../notesSlides/notesSlide13.xml"/></Relationships>
</file>

<file path=ppt/slides/_rels/slide34.xml.rels><?xml version="1.0" encoding="UTF-8" standalone="yes"?>
<Relationships xmlns="http://schemas.openxmlformats.org/package/2006/relationships"><Relationship Id="rId9" Type="http://schemas.openxmlformats.org/officeDocument/2006/relationships/tags" Target="../tags/tag41.xml"/><Relationship Id="rId20" Type="http://schemas.openxmlformats.org/officeDocument/2006/relationships/image" Target="../media/image44.png"/><Relationship Id="rId21" Type="http://schemas.openxmlformats.org/officeDocument/2006/relationships/oleObject" Target="../embeddings/oleObject4.bin"/><Relationship Id="rId22" Type="http://schemas.openxmlformats.org/officeDocument/2006/relationships/image" Target="../media/image45.png"/><Relationship Id="rId10" Type="http://schemas.openxmlformats.org/officeDocument/2006/relationships/tags" Target="../tags/tag42.xml"/><Relationship Id="rId11" Type="http://schemas.openxmlformats.org/officeDocument/2006/relationships/tags" Target="../tags/tag43.xml"/><Relationship Id="rId12" Type="http://schemas.openxmlformats.org/officeDocument/2006/relationships/tags" Target="../tags/tag44.xml"/><Relationship Id="rId13" Type="http://schemas.openxmlformats.org/officeDocument/2006/relationships/tags" Target="../tags/tag45.xml"/><Relationship Id="rId14" Type="http://schemas.openxmlformats.org/officeDocument/2006/relationships/tags" Target="../tags/tag46.xml"/><Relationship Id="rId15" Type="http://schemas.openxmlformats.org/officeDocument/2006/relationships/tags" Target="../tags/tag47.xml"/><Relationship Id="rId16" Type="http://schemas.openxmlformats.org/officeDocument/2006/relationships/tags" Target="../tags/tag48.xml"/><Relationship Id="rId17" Type="http://schemas.openxmlformats.org/officeDocument/2006/relationships/slideLayout" Target="../slideLayouts/slideLayout2.xml"/><Relationship Id="rId18" Type="http://schemas.openxmlformats.org/officeDocument/2006/relationships/notesSlide" Target="../notesSlides/notesSlide14.xml"/><Relationship Id="rId19" Type="http://schemas.openxmlformats.org/officeDocument/2006/relationships/oleObject" Target="../embeddings/oleObject3.bin"/><Relationship Id="rId1" Type="http://schemas.openxmlformats.org/officeDocument/2006/relationships/vmlDrawing" Target="../drawings/vmlDrawing2.vml"/><Relationship Id="rId2" Type="http://schemas.openxmlformats.org/officeDocument/2006/relationships/tags" Target="../tags/tag34.xml"/><Relationship Id="rId3" Type="http://schemas.openxmlformats.org/officeDocument/2006/relationships/tags" Target="../tags/tag35.xml"/><Relationship Id="rId4" Type="http://schemas.openxmlformats.org/officeDocument/2006/relationships/tags" Target="../tags/tag36.xml"/><Relationship Id="rId5" Type="http://schemas.openxmlformats.org/officeDocument/2006/relationships/tags" Target="../tags/tag37.xml"/><Relationship Id="rId6" Type="http://schemas.openxmlformats.org/officeDocument/2006/relationships/tags" Target="../tags/tag38.xml"/><Relationship Id="rId7" Type="http://schemas.openxmlformats.org/officeDocument/2006/relationships/tags" Target="../tags/tag39.xml"/><Relationship Id="rId8" Type="http://schemas.openxmlformats.org/officeDocument/2006/relationships/tags" Target="../tags/tag40.xml"/></Relationships>
</file>

<file path=ppt/slides/_rels/slide35.xml.rels><?xml version="1.0" encoding="UTF-8" standalone="yes"?>
<Relationships xmlns="http://schemas.openxmlformats.org/package/2006/relationships"><Relationship Id="rId11" Type="http://schemas.openxmlformats.org/officeDocument/2006/relationships/image" Target="../media/image50.png"/><Relationship Id="rId12" Type="http://schemas.openxmlformats.org/officeDocument/2006/relationships/image" Target="../media/image51.png"/><Relationship Id="rId13" Type="http://schemas.openxmlformats.org/officeDocument/2006/relationships/image" Target="../media/image52.png"/><Relationship Id="rId14" Type="http://schemas.openxmlformats.org/officeDocument/2006/relationships/image" Target="../media/image53.png"/><Relationship Id="rId15" Type="http://schemas.openxmlformats.org/officeDocument/2006/relationships/image" Target="../media/image55.png"/><Relationship Id="rId16" Type="http://schemas.openxmlformats.org/officeDocument/2006/relationships/image" Target="../media/image56.png"/><Relationship Id="rId17" Type="http://schemas.openxmlformats.org/officeDocument/2006/relationships/image" Target="../media/image54.png"/><Relationship Id="rId1" Type="http://schemas.openxmlformats.org/officeDocument/2006/relationships/tags" Target="../tags/tag49.xml"/><Relationship Id="rId2" Type="http://schemas.openxmlformats.org/officeDocument/2006/relationships/tags" Target="../tags/tag50.xml"/><Relationship Id="rId3" Type="http://schemas.openxmlformats.org/officeDocument/2006/relationships/tags" Target="../tags/tag51.xml"/><Relationship Id="rId4" Type="http://schemas.openxmlformats.org/officeDocument/2006/relationships/tags" Target="../tags/tag52.xml"/><Relationship Id="rId5" Type="http://schemas.openxmlformats.org/officeDocument/2006/relationships/tags" Target="../tags/tag53.xml"/><Relationship Id="rId6" Type="http://schemas.openxmlformats.org/officeDocument/2006/relationships/tags" Target="../tags/tag54.xml"/><Relationship Id="rId7" Type="http://schemas.openxmlformats.org/officeDocument/2006/relationships/tags" Target="../tags/tag55.xml"/><Relationship Id="rId8" Type="http://schemas.openxmlformats.org/officeDocument/2006/relationships/tags" Target="../tags/tag56.xml"/><Relationship Id="rId9" Type="http://schemas.openxmlformats.org/officeDocument/2006/relationships/slideLayout" Target="../slideLayouts/slideLayout2.xml"/><Relationship Id="rId10" Type="http://schemas.openxmlformats.org/officeDocument/2006/relationships/notesSlide" Target="../notesSlides/notesSlide15.xml"/></Relationships>
</file>

<file path=ppt/slides/_rels/slide36.xml.rels><?xml version="1.0" encoding="UTF-8" standalone="yes"?>
<Relationships xmlns="http://schemas.openxmlformats.org/package/2006/relationships"><Relationship Id="rId11" Type="http://schemas.openxmlformats.org/officeDocument/2006/relationships/oleObject" Target="../embeddings/oleObject9.bin"/><Relationship Id="rId12" Type="http://schemas.openxmlformats.org/officeDocument/2006/relationships/image" Target="../media/image61.wmf"/><Relationship Id="rId13" Type="http://schemas.openxmlformats.org/officeDocument/2006/relationships/oleObject" Target="../embeddings/oleObject10.bin"/><Relationship Id="rId14" Type="http://schemas.openxmlformats.org/officeDocument/2006/relationships/image" Target="../media/image62.wmf"/><Relationship Id="rId15" Type="http://schemas.openxmlformats.org/officeDocument/2006/relationships/oleObject" Target="../embeddings/oleObject11.bin"/><Relationship Id="rId16" Type="http://schemas.openxmlformats.org/officeDocument/2006/relationships/image" Target="../media/image63.wmf"/><Relationship Id="rId1" Type="http://schemas.openxmlformats.org/officeDocument/2006/relationships/vmlDrawing" Target="../drawings/vmlDrawing3.vml"/><Relationship Id="rId2" Type="http://schemas.openxmlformats.org/officeDocument/2006/relationships/slideLayout" Target="../slideLayouts/slideLayout4.xml"/><Relationship Id="rId3" Type="http://schemas.openxmlformats.org/officeDocument/2006/relationships/oleObject" Target="../embeddings/oleObject5.bin"/><Relationship Id="rId4" Type="http://schemas.openxmlformats.org/officeDocument/2006/relationships/image" Target="../media/image57.wmf"/><Relationship Id="rId5" Type="http://schemas.openxmlformats.org/officeDocument/2006/relationships/oleObject" Target="../embeddings/oleObject6.bin"/><Relationship Id="rId6" Type="http://schemas.openxmlformats.org/officeDocument/2006/relationships/image" Target="../media/image58.wmf"/><Relationship Id="rId7" Type="http://schemas.openxmlformats.org/officeDocument/2006/relationships/oleObject" Target="../embeddings/oleObject7.bin"/><Relationship Id="rId8" Type="http://schemas.openxmlformats.org/officeDocument/2006/relationships/image" Target="../media/image59.wmf"/><Relationship Id="rId9" Type="http://schemas.openxmlformats.org/officeDocument/2006/relationships/oleObject" Target="../embeddings/oleObject8.bin"/><Relationship Id="rId10" Type="http://schemas.openxmlformats.org/officeDocument/2006/relationships/image" Target="../media/image60.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wmf"/></Relationships>
</file>

<file path=ppt/slides/_rels/slide39.xml.rels><?xml version="1.0" encoding="UTF-8" standalone="yes"?>
<Relationships xmlns="http://schemas.openxmlformats.org/package/2006/relationships"><Relationship Id="rId3" Type="http://schemas.openxmlformats.org/officeDocument/2006/relationships/image" Target="../media/image65.wmf"/><Relationship Id="rId4" Type="http://schemas.openxmlformats.org/officeDocument/2006/relationships/image" Target="../media/image66.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58302"/>
            <a:ext cx="7772400" cy="1470025"/>
          </a:xfrm>
        </p:spPr>
        <p:txBody>
          <a:bodyPr>
            <a:normAutofit fontScale="90000"/>
          </a:bodyPr>
          <a:lstStyle/>
          <a:p>
            <a:r>
              <a:rPr lang="en-US" dirty="0" smtClean="0"/>
              <a:t>CSC 589 </a:t>
            </a:r>
            <a:br>
              <a:rPr lang="en-US" dirty="0" smtClean="0"/>
            </a:br>
            <a:r>
              <a:rPr lang="en-US" dirty="0" smtClean="0"/>
              <a:t>Lecture 22 Image Alignment and least square methods</a:t>
            </a:r>
            <a:endParaRPr lang="en-US" dirty="0"/>
          </a:p>
        </p:txBody>
      </p:sp>
      <p:sp>
        <p:nvSpPr>
          <p:cNvPr id="3" name="Subtitle 2"/>
          <p:cNvSpPr>
            <a:spLocks noGrp="1"/>
          </p:cNvSpPr>
          <p:nvPr>
            <p:ph type="subTitle" idx="1"/>
          </p:nvPr>
        </p:nvSpPr>
        <p:spPr/>
        <p:txBody>
          <a:bodyPr/>
          <a:lstStyle/>
          <a:p>
            <a:r>
              <a:rPr lang="en-US" dirty="0" smtClean="0"/>
              <a:t>Bei Xiao </a:t>
            </a:r>
          </a:p>
          <a:p>
            <a:r>
              <a:rPr lang="en-US" dirty="0" smtClean="0"/>
              <a:t>American University</a:t>
            </a:r>
          </a:p>
          <a:p>
            <a:r>
              <a:rPr lang="en-US" dirty="0" smtClean="0"/>
              <a:t>April 13</a:t>
            </a:r>
            <a:endParaRPr lang="en-US" dirty="0"/>
          </a:p>
        </p:txBody>
      </p:sp>
    </p:spTree>
    <p:extLst>
      <p:ext uri="{BB962C8B-B14F-4D97-AF65-F5344CB8AC3E}">
        <p14:creationId xmlns:p14="http://schemas.microsoft.com/office/powerpoint/2010/main" val="253033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Homography</a:t>
            </a:r>
            <a:endParaRPr lang="en-US" dirty="0"/>
          </a:p>
        </p:txBody>
      </p:sp>
      <p:sp>
        <p:nvSpPr>
          <p:cNvPr id="3" name="Text Placeholder 2"/>
          <p:cNvSpPr>
            <a:spLocks noGrp="1"/>
          </p:cNvSpPr>
          <p:nvPr>
            <p:ph type="body" idx="1"/>
          </p:nvPr>
        </p:nvSpPr>
        <p:spPr/>
        <p:txBody>
          <a:bodyPr/>
          <a:lstStyle/>
          <a:p>
            <a:r>
              <a:rPr lang="en-US" dirty="0" smtClean="0"/>
              <a:t>A projective-mapping between any two PPs with the same center of projection</a:t>
            </a:r>
          </a:p>
          <a:p>
            <a:endParaRPr lang="en-US" dirty="0"/>
          </a:p>
        </p:txBody>
      </p:sp>
      <p:pic>
        <p:nvPicPr>
          <p:cNvPr id="4" name="Picture 3" descr="Screen Shot 2015-04-12 at 10.29.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0464" y="2751880"/>
            <a:ext cx="1926990" cy="3489674"/>
          </a:xfrm>
          <a:prstGeom prst="rect">
            <a:avLst/>
          </a:prstGeom>
        </p:spPr>
      </p:pic>
      <p:pic>
        <p:nvPicPr>
          <p:cNvPr id="5" name="Picture 3"/>
          <p:cNvPicPr>
            <a:picLocks noChangeAspect="1" noChangeArrowheads="1"/>
          </p:cNvPicPr>
          <p:nvPr/>
        </p:nvPicPr>
        <p:blipFill>
          <a:blip r:embed="rId4" cstate="print"/>
          <a:srcRect/>
          <a:stretch>
            <a:fillRect/>
          </a:stretch>
        </p:blipFill>
        <p:spPr bwMode="auto">
          <a:xfrm>
            <a:off x="906594" y="2751880"/>
            <a:ext cx="4210050" cy="1174568"/>
          </a:xfrm>
          <a:prstGeom prst="rect">
            <a:avLst/>
          </a:prstGeom>
          <a:noFill/>
          <a:ln w="9525">
            <a:noFill/>
            <a:miter lim="800000"/>
            <a:headEnd/>
            <a:tailEnd/>
          </a:ln>
        </p:spPr>
      </p:pic>
      <p:sp>
        <p:nvSpPr>
          <p:cNvPr id="6" name="Rectangle 5"/>
          <p:cNvSpPr/>
          <p:nvPr/>
        </p:nvSpPr>
        <p:spPr>
          <a:xfrm>
            <a:off x="457200" y="4677980"/>
            <a:ext cx="5454244" cy="1754327"/>
          </a:xfrm>
          <a:prstGeom prst="rect">
            <a:avLst/>
          </a:prstGeom>
        </p:spPr>
        <p:txBody>
          <a:bodyPr wrap="square">
            <a:spAutoFit/>
          </a:bodyPr>
          <a:lstStyle/>
          <a:p>
            <a:r>
              <a:rPr lang="en-US" dirty="0" smtClean="0"/>
              <a:t>Properties of projective transformations:</a:t>
            </a:r>
          </a:p>
          <a:p>
            <a:pPr lvl="1"/>
            <a:r>
              <a:rPr lang="en-US" dirty="0" smtClean="0">
                <a:solidFill>
                  <a:srgbClr val="FF0000"/>
                </a:solidFill>
              </a:rPr>
              <a:t>Origin does not necessarily map to origin</a:t>
            </a:r>
          </a:p>
          <a:p>
            <a:pPr lvl="1"/>
            <a:r>
              <a:rPr lang="en-US" dirty="0" smtClean="0"/>
              <a:t>Lines map to lines</a:t>
            </a:r>
          </a:p>
          <a:p>
            <a:pPr lvl="1"/>
            <a:r>
              <a:rPr lang="en-US" dirty="0" smtClean="0">
                <a:solidFill>
                  <a:srgbClr val="FF0000"/>
                </a:solidFill>
              </a:rPr>
              <a:t>Parallel lines do not necessarily remain parallel</a:t>
            </a:r>
          </a:p>
          <a:p>
            <a:pPr lvl="1"/>
            <a:r>
              <a:rPr lang="en-US" dirty="0" smtClean="0">
                <a:solidFill>
                  <a:srgbClr val="FF0000"/>
                </a:solidFill>
              </a:rPr>
              <a:t>Ratios are not preserved</a:t>
            </a:r>
          </a:p>
          <a:p>
            <a:pPr lvl="1"/>
            <a:r>
              <a:rPr lang="en-US" dirty="0" smtClean="0"/>
              <a:t>Closed under composition</a:t>
            </a:r>
          </a:p>
        </p:txBody>
      </p:sp>
      <p:sp>
        <p:nvSpPr>
          <p:cNvPr id="7" name="TextBox 6"/>
          <p:cNvSpPr txBox="1"/>
          <p:nvPr/>
        </p:nvSpPr>
        <p:spPr>
          <a:xfrm>
            <a:off x="1253662" y="3950485"/>
            <a:ext cx="361510" cy="369332"/>
          </a:xfrm>
          <a:prstGeom prst="rect">
            <a:avLst/>
          </a:prstGeom>
          <a:noFill/>
        </p:spPr>
        <p:txBody>
          <a:bodyPr wrap="none" rtlCol="0">
            <a:spAutoFit/>
          </a:bodyPr>
          <a:lstStyle/>
          <a:p>
            <a:r>
              <a:rPr lang="en-US" dirty="0" smtClean="0"/>
              <a:t>P’</a:t>
            </a:r>
            <a:endParaRPr lang="en-US" dirty="0"/>
          </a:p>
        </p:txBody>
      </p:sp>
      <p:sp>
        <p:nvSpPr>
          <p:cNvPr id="11" name="TextBox 10"/>
          <p:cNvSpPr txBox="1"/>
          <p:nvPr/>
        </p:nvSpPr>
        <p:spPr>
          <a:xfrm>
            <a:off x="3017913" y="3937442"/>
            <a:ext cx="328485" cy="369332"/>
          </a:xfrm>
          <a:prstGeom prst="rect">
            <a:avLst/>
          </a:prstGeom>
          <a:noFill/>
        </p:spPr>
        <p:txBody>
          <a:bodyPr wrap="none" rtlCol="0">
            <a:spAutoFit/>
          </a:bodyPr>
          <a:lstStyle/>
          <a:p>
            <a:r>
              <a:rPr lang="en-US" dirty="0"/>
              <a:t>H</a:t>
            </a:r>
          </a:p>
        </p:txBody>
      </p:sp>
      <p:sp>
        <p:nvSpPr>
          <p:cNvPr id="12" name="TextBox 11"/>
          <p:cNvSpPr txBox="1"/>
          <p:nvPr/>
        </p:nvSpPr>
        <p:spPr>
          <a:xfrm>
            <a:off x="4450670" y="3950485"/>
            <a:ext cx="303914" cy="369332"/>
          </a:xfrm>
          <a:prstGeom prst="rect">
            <a:avLst/>
          </a:prstGeom>
          <a:noFill/>
        </p:spPr>
        <p:txBody>
          <a:bodyPr wrap="none" rtlCol="0">
            <a:spAutoFit/>
          </a:bodyPr>
          <a:lstStyle/>
          <a:p>
            <a:r>
              <a:rPr lang="en-US" dirty="0" smtClean="0"/>
              <a:t>P</a:t>
            </a:r>
            <a:endParaRPr lang="en-US" dirty="0"/>
          </a:p>
        </p:txBody>
      </p:sp>
    </p:spTree>
    <p:extLst>
      <p:ext uri="{BB962C8B-B14F-4D97-AF65-F5344CB8AC3E}">
        <p14:creationId xmlns:p14="http://schemas.microsoft.com/office/powerpoint/2010/main" val="250590105"/>
      </p:ext>
    </p:extLst>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smtClean="0"/>
              <a:t>	</a:t>
            </a:r>
          </a:p>
          <a:p>
            <a:pPr>
              <a:buNone/>
            </a:pPr>
            <a:r>
              <a:rPr lang="en-US" dirty="0" smtClean="0"/>
              <a:t>	Fitting: find the parameters of a model that best fit the data</a:t>
            </a:r>
          </a:p>
          <a:p>
            <a:pPr>
              <a:buNone/>
            </a:pPr>
            <a:endParaRPr lang="en-US" dirty="0" smtClean="0"/>
          </a:p>
          <a:p>
            <a:pPr>
              <a:buNone/>
            </a:pPr>
            <a:endParaRPr lang="en-US" dirty="0" smtClean="0"/>
          </a:p>
          <a:p>
            <a:pPr>
              <a:buNone/>
            </a:pPr>
            <a:r>
              <a:rPr lang="en-US" dirty="0" smtClean="0"/>
              <a:t>	Alignment: find the parameters of the transformation that best align matched points</a:t>
            </a:r>
          </a:p>
          <a:p>
            <a:pPr lvl="1">
              <a:buNone/>
            </a:pPr>
            <a:endParaRPr lang="en-US" dirty="0" smtClean="0"/>
          </a:p>
          <a:p>
            <a:pPr lvl="2"/>
            <a:endParaRPr lang="en-US" dirty="0" smtClean="0"/>
          </a:p>
        </p:txBody>
      </p:sp>
      <p:sp>
        <p:nvSpPr>
          <p:cNvPr id="4" name="Title 3"/>
          <p:cNvSpPr>
            <a:spLocks noGrp="1"/>
          </p:cNvSpPr>
          <p:nvPr>
            <p:ph type="title"/>
          </p:nvPr>
        </p:nvSpPr>
        <p:spPr/>
        <p:txBody>
          <a:bodyPr/>
          <a:lstStyle/>
          <a:p>
            <a:r>
              <a:rPr lang="en-US" dirty="0" smtClean="0"/>
              <a:t>Common problems in vision</a:t>
            </a:r>
            <a:endParaRPr lang="en-US" dirty="0"/>
          </a:p>
        </p:txBody>
      </p:sp>
    </p:spTree>
    <p:extLst>
      <p:ext uri="{BB962C8B-B14F-4D97-AF65-F5344CB8AC3E}">
        <p14:creationId xmlns:p14="http://schemas.microsoft.com/office/powerpoint/2010/main" val="1891069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a:t>
            </a:r>
            <a:endParaRPr lang="en-US" dirty="0"/>
          </a:p>
        </p:txBody>
      </p:sp>
      <p:sp>
        <p:nvSpPr>
          <p:cNvPr id="3" name="Content Placeholder 2"/>
          <p:cNvSpPr>
            <a:spLocks noGrp="1"/>
          </p:cNvSpPr>
          <p:nvPr>
            <p:ph idx="1"/>
          </p:nvPr>
        </p:nvSpPr>
        <p:spPr>
          <a:xfrm>
            <a:off x="457200" y="914400"/>
            <a:ext cx="8229600" cy="5867400"/>
          </a:xfrm>
        </p:spPr>
        <p:txBody>
          <a:bodyPr>
            <a:normAutofit lnSpcReduction="10000"/>
          </a:bodyPr>
          <a:lstStyle/>
          <a:p>
            <a:endParaRPr lang="en-US" dirty="0" smtClean="0"/>
          </a:p>
          <a:p>
            <a:r>
              <a:rPr lang="en-US" dirty="0" smtClean="0"/>
              <a:t>Alignment: find parameters of model that maps one set of points to another</a:t>
            </a:r>
          </a:p>
          <a:p>
            <a:endParaRPr lang="en-US" dirty="0" smtClean="0"/>
          </a:p>
          <a:p>
            <a:r>
              <a:rPr lang="en-US" dirty="0"/>
              <a:t>Typically want to solve for a global transformation that accounts for *most* true correspondences</a:t>
            </a:r>
          </a:p>
          <a:p>
            <a:endParaRPr lang="en-US" dirty="0" smtClean="0"/>
          </a:p>
          <a:p>
            <a:r>
              <a:rPr lang="en-US" dirty="0" smtClean="0"/>
              <a:t>Difficulties</a:t>
            </a:r>
          </a:p>
          <a:p>
            <a:pPr lvl="1"/>
            <a:r>
              <a:rPr lang="en-US" dirty="0" smtClean="0"/>
              <a:t>Noise (typically 1-3 pixels)</a:t>
            </a:r>
          </a:p>
          <a:p>
            <a:pPr lvl="1"/>
            <a:r>
              <a:rPr lang="en-US" dirty="0" smtClean="0"/>
              <a:t>Outliers</a:t>
            </a:r>
            <a:r>
              <a:rPr lang="en-US" dirty="0"/>
              <a:t> </a:t>
            </a:r>
            <a:r>
              <a:rPr lang="en-US" dirty="0" smtClean="0"/>
              <a:t>(often 50%)</a:t>
            </a:r>
          </a:p>
          <a:p>
            <a:endParaRPr lang="en-US" dirty="0" smtClean="0"/>
          </a:p>
        </p:txBody>
      </p:sp>
    </p:spTree>
    <p:extLst>
      <p:ext uri="{BB962C8B-B14F-4D97-AF65-F5344CB8AC3E}">
        <p14:creationId xmlns:p14="http://schemas.microsoft.com/office/powerpoint/2010/main" val="349694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transformations</a:t>
            </a:r>
            <a:endParaRPr lang="en-US" dirty="0"/>
          </a:p>
        </p:txBody>
      </p:sp>
      <p:pic>
        <p:nvPicPr>
          <p:cNvPr id="4" name="Picture 4" descr="IMG_0105"/>
          <p:cNvPicPr>
            <a:picLocks noChangeAspect="1" noChangeArrowheads="1"/>
          </p:cNvPicPr>
          <p:nvPr/>
        </p:nvPicPr>
        <p:blipFill>
          <a:blip r:embed="rId2" cstate="print"/>
          <a:srcRect/>
          <a:stretch>
            <a:fillRect/>
          </a:stretch>
        </p:blipFill>
        <p:spPr bwMode="auto">
          <a:xfrm>
            <a:off x="587834" y="3705680"/>
            <a:ext cx="2038350" cy="1530350"/>
          </a:xfrm>
          <a:prstGeom prst="rect">
            <a:avLst/>
          </a:prstGeom>
          <a:noFill/>
          <a:ln w="9525">
            <a:noFill/>
            <a:miter lim="800000"/>
            <a:headEnd/>
            <a:tailEnd/>
          </a:ln>
        </p:spPr>
      </p:pic>
      <p:pic>
        <p:nvPicPr>
          <p:cNvPr id="5" name="Picture 5" descr="IMG_0102"/>
          <p:cNvPicPr>
            <a:picLocks noChangeAspect="1" noChangeArrowheads="1"/>
          </p:cNvPicPr>
          <p:nvPr/>
        </p:nvPicPr>
        <p:blipFill>
          <a:blip r:embed="rId3" cstate="print"/>
          <a:srcRect/>
          <a:stretch>
            <a:fillRect/>
          </a:stretch>
        </p:blipFill>
        <p:spPr bwMode="auto">
          <a:xfrm>
            <a:off x="587834" y="1981200"/>
            <a:ext cx="2038350" cy="1530350"/>
          </a:xfrm>
          <a:prstGeom prst="rect">
            <a:avLst/>
          </a:prstGeom>
          <a:noFill/>
          <a:ln w="9525">
            <a:noFill/>
            <a:miter lim="800000"/>
            <a:headEnd/>
            <a:tailEnd/>
          </a:ln>
        </p:spPr>
      </p:pic>
      <p:pic>
        <p:nvPicPr>
          <p:cNvPr id="6" name="Picture 6" descr="pan3"/>
          <p:cNvPicPr>
            <a:picLocks noChangeAspect="1" noChangeArrowheads="1"/>
          </p:cNvPicPr>
          <p:nvPr/>
        </p:nvPicPr>
        <p:blipFill>
          <a:blip r:embed="rId4" cstate="print"/>
          <a:srcRect/>
          <a:stretch>
            <a:fillRect/>
          </a:stretch>
        </p:blipFill>
        <p:spPr bwMode="auto">
          <a:xfrm>
            <a:off x="4191003" y="2552019"/>
            <a:ext cx="4342683" cy="2019981"/>
          </a:xfrm>
          <a:prstGeom prst="rect">
            <a:avLst/>
          </a:prstGeom>
          <a:noFill/>
          <a:ln w="9525">
            <a:noFill/>
            <a:miter lim="800000"/>
            <a:headEnd/>
            <a:tailEnd/>
          </a:ln>
        </p:spPr>
      </p:pic>
      <p:sp>
        <p:nvSpPr>
          <p:cNvPr id="7" name="Right Arrow 6"/>
          <p:cNvSpPr/>
          <p:nvPr/>
        </p:nvSpPr>
        <p:spPr>
          <a:xfrm>
            <a:off x="3091548" y="3276601"/>
            <a:ext cx="642258" cy="6422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183534" y="2667000"/>
            <a:ext cx="397866" cy="646331"/>
          </a:xfrm>
          <a:prstGeom prst="rect">
            <a:avLst/>
          </a:prstGeom>
          <a:noFill/>
        </p:spPr>
        <p:txBody>
          <a:bodyPr wrap="none" rtlCol="0">
            <a:spAutoFit/>
          </a:bodyPr>
          <a:lstStyle/>
          <a:p>
            <a:r>
              <a:rPr lang="en-US" sz="3600" b="1" smtClean="0"/>
              <a:t>?</a:t>
            </a:r>
            <a:endParaRPr lang="en-US" sz="3600" b="1"/>
          </a:p>
        </p:txBody>
      </p:sp>
    </p:spTree>
    <p:extLst>
      <p:ext uri="{BB962C8B-B14F-4D97-AF65-F5344CB8AC3E}">
        <p14:creationId xmlns:p14="http://schemas.microsoft.com/office/powerpoint/2010/main" val="1143063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954" name="Picture 10"/>
          <p:cNvPicPr>
            <a:picLocks noChangeAspect="1" noChangeArrowheads="1"/>
          </p:cNvPicPr>
          <p:nvPr/>
        </p:nvPicPr>
        <p:blipFill>
          <a:blip r:embed="rId2" cstate="print"/>
          <a:srcRect/>
          <a:stretch>
            <a:fillRect/>
          </a:stretch>
        </p:blipFill>
        <p:spPr bwMode="auto">
          <a:xfrm>
            <a:off x="228600" y="6368144"/>
            <a:ext cx="1125111" cy="404812"/>
          </a:xfrm>
          <a:prstGeom prst="rect">
            <a:avLst/>
          </a:prstGeom>
          <a:noFill/>
          <a:ln w="9525">
            <a:noFill/>
            <a:miter lim="800000"/>
            <a:headEnd/>
            <a:tailEnd/>
          </a:ln>
        </p:spPr>
      </p:pic>
      <p:pic>
        <p:nvPicPr>
          <p:cNvPr id="338953" name="Picture 9"/>
          <p:cNvPicPr>
            <a:picLocks noChangeAspect="1" noChangeArrowheads="1"/>
          </p:cNvPicPr>
          <p:nvPr/>
        </p:nvPicPr>
        <p:blipFill>
          <a:blip r:embed="rId3" cstate="print"/>
          <a:srcRect/>
          <a:stretch>
            <a:fillRect/>
          </a:stretch>
        </p:blipFill>
        <p:spPr bwMode="auto">
          <a:xfrm>
            <a:off x="4733925" y="1393372"/>
            <a:ext cx="3952875" cy="2171700"/>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p:spPr>
      </p:pic>
      <p:sp>
        <p:nvSpPr>
          <p:cNvPr id="2" name="Title 1"/>
          <p:cNvSpPr>
            <a:spLocks noGrp="1"/>
          </p:cNvSpPr>
          <p:nvPr>
            <p:ph type="title"/>
          </p:nvPr>
        </p:nvSpPr>
        <p:spPr>
          <a:xfrm>
            <a:off x="457200" y="76200"/>
            <a:ext cx="8229600" cy="1143000"/>
          </a:xfrm>
        </p:spPr>
        <p:txBody>
          <a:bodyPr/>
          <a:lstStyle/>
          <a:p>
            <a:r>
              <a:rPr lang="en-US" dirty="0" smtClean="0"/>
              <a:t>Simple case: translations</a:t>
            </a:r>
            <a:endParaRPr lang="en-US" dirty="0"/>
          </a:p>
        </p:txBody>
      </p:sp>
      <p:pic>
        <p:nvPicPr>
          <p:cNvPr id="338947" name="Picture 3"/>
          <p:cNvPicPr>
            <a:picLocks noChangeAspect="1" noChangeArrowheads="1"/>
          </p:cNvPicPr>
          <p:nvPr/>
        </p:nvPicPr>
        <p:blipFill>
          <a:blip r:embed="rId4" cstate="print"/>
          <a:srcRect/>
          <a:stretch>
            <a:fillRect/>
          </a:stretch>
        </p:blipFill>
        <p:spPr bwMode="auto">
          <a:xfrm>
            <a:off x="314325" y="1393372"/>
            <a:ext cx="3933825" cy="2181225"/>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p:spPr>
      </p:pic>
      <p:grpSp>
        <p:nvGrpSpPr>
          <p:cNvPr id="53" name="Group 52"/>
          <p:cNvGrpSpPr/>
          <p:nvPr/>
        </p:nvGrpSpPr>
        <p:grpSpPr>
          <a:xfrm>
            <a:off x="2818039" y="1371600"/>
            <a:ext cx="3635828" cy="1850572"/>
            <a:chOff x="2732314" y="1654628"/>
            <a:chExt cx="3635828" cy="1850572"/>
          </a:xfrm>
        </p:grpSpPr>
        <p:cxnSp>
          <p:nvCxnSpPr>
            <p:cNvPr id="11" name="Straight Connector 10"/>
            <p:cNvCxnSpPr/>
            <p:nvPr/>
          </p:nvCxnSpPr>
          <p:spPr>
            <a:xfrm flipV="1">
              <a:off x="3635830" y="1719943"/>
              <a:ext cx="2525484" cy="261257"/>
            </a:xfrm>
            <a:prstGeom prst="line">
              <a:avLst/>
            </a:prstGeom>
            <a:ln w="28575">
              <a:solidFill>
                <a:schemeClr val="accent5">
                  <a:lumMod val="60000"/>
                  <a:lumOff val="40000"/>
                </a:schemeClr>
              </a:solidFill>
            </a:ln>
            <a:effectLst>
              <a:outerShdw blurRad="38100" algn="ctr"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3559628" y="1905000"/>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85114" y="1654628"/>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flipV="1">
              <a:off x="3766458" y="2122715"/>
              <a:ext cx="2525484" cy="261257"/>
            </a:xfrm>
            <a:prstGeom prst="line">
              <a:avLst/>
            </a:prstGeom>
            <a:ln w="28575">
              <a:solidFill>
                <a:schemeClr val="accent5">
                  <a:lumMod val="60000"/>
                  <a:lumOff val="40000"/>
                </a:schemeClr>
              </a:solidFill>
            </a:ln>
            <a:effectLst>
              <a:outerShdw blurRad="38100" algn="ctr"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3690256" y="2307772"/>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215742" y="2057400"/>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flipV="1">
              <a:off x="3679372" y="2656115"/>
              <a:ext cx="2525484" cy="261257"/>
            </a:xfrm>
            <a:prstGeom prst="line">
              <a:avLst/>
            </a:prstGeom>
            <a:ln w="28575">
              <a:solidFill>
                <a:schemeClr val="accent5">
                  <a:lumMod val="60000"/>
                  <a:lumOff val="40000"/>
                </a:schemeClr>
              </a:solidFill>
            </a:ln>
            <a:effectLst>
              <a:outerShdw blurRad="38100" algn="ctr"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3603170" y="2841172"/>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128656" y="2590800"/>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V="1">
              <a:off x="3733798" y="2971799"/>
              <a:ext cx="2525484" cy="261257"/>
            </a:xfrm>
            <a:prstGeom prst="line">
              <a:avLst/>
            </a:prstGeom>
            <a:ln w="28575">
              <a:solidFill>
                <a:schemeClr val="accent5">
                  <a:lumMod val="60000"/>
                  <a:lumOff val="40000"/>
                </a:schemeClr>
              </a:solidFill>
            </a:ln>
            <a:effectLst>
              <a:outerShdw blurRad="38100" algn="ctr"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657596" y="3156856"/>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183082" y="2906484"/>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flipV="1">
              <a:off x="2808516" y="2862943"/>
              <a:ext cx="2525484" cy="261257"/>
            </a:xfrm>
            <a:prstGeom prst="line">
              <a:avLst/>
            </a:prstGeom>
            <a:ln w="28575">
              <a:solidFill>
                <a:schemeClr val="accent5">
                  <a:lumMod val="60000"/>
                  <a:lumOff val="40000"/>
                </a:schemeClr>
              </a:solidFill>
            </a:ln>
            <a:effectLst>
              <a:outerShdw blurRad="38100" algn="ctr"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732314" y="3048000"/>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257800" y="2797628"/>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flipV="1">
              <a:off x="3559630" y="3167743"/>
              <a:ext cx="2525484" cy="261257"/>
            </a:xfrm>
            <a:prstGeom prst="line">
              <a:avLst/>
            </a:prstGeom>
            <a:ln w="28575">
              <a:solidFill>
                <a:schemeClr val="accent5">
                  <a:lumMod val="60000"/>
                  <a:lumOff val="40000"/>
                </a:schemeClr>
              </a:solidFill>
            </a:ln>
            <a:effectLst>
              <a:outerShdw blurRad="38100" algn="ctr"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3483428" y="3352800"/>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008914" y="3102428"/>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4" name="Picture 3"/>
          <p:cNvPicPr>
            <a:picLocks noChangeAspect="1" noChangeArrowheads="1"/>
          </p:cNvPicPr>
          <p:nvPr/>
        </p:nvPicPr>
        <p:blipFill>
          <a:blip r:embed="rId4" cstate="print"/>
          <a:srcRect/>
          <a:stretch>
            <a:fillRect/>
          </a:stretch>
        </p:blipFill>
        <p:spPr bwMode="auto">
          <a:xfrm>
            <a:off x="323850" y="3984172"/>
            <a:ext cx="3933825" cy="2181225"/>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p:spPr>
      </p:pic>
      <p:pic>
        <p:nvPicPr>
          <p:cNvPr id="56" name="Picture 9"/>
          <p:cNvPicPr>
            <a:picLocks noChangeAspect="1" noChangeArrowheads="1"/>
          </p:cNvPicPr>
          <p:nvPr/>
        </p:nvPicPr>
        <p:blipFill>
          <a:blip r:embed="rId3" cstate="print"/>
          <a:srcRect/>
          <a:stretch>
            <a:fillRect/>
          </a:stretch>
        </p:blipFill>
        <p:spPr bwMode="auto">
          <a:xfrm>
            <a:off x="314325" y="3984172"/>
            <a:ext cx="3952875" cy="2171700"/>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p:spPr>
      </p:pic>
      <p:cxnSp>
        <p:nvCxnSpPr>
          <p:cNvPr id="59" name="Straight Arrow Connector 58"/>
          <p:cNvCxnSpPr/>
          <p:nvPr/>
        </p:nvCxnSpPr>
        <p:spPr>
          <a:xfrm>
            <a:off x="314325" y="6193972"/>
            <a:ext cx="1883229" cy="261257"/>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5" name="Group 64"/>
          <p:cNvGrpSpPr/>
          <p:nvPr/>
        </p:nvGrpSpPr>
        <p:grpSpPr>
          <a:xfrm>
            <a:off x="6553200" y="4778514"/>
            <a:ext cx="2359172" cy="707886"/>
            <a:chOff x="6553200" y="4267200"/>
            <a:chExt cx="2359172" cy="707886"/>
          </a:xfrm>
        </p:grpSpPr>
        <p:sp>
          <p:nvSpPr>
            <p:cNvPr id="63" name="TextBox 62"/>
            <p:cNvSpPr txBox="1"/>
            <p:nvPr/>
          </p:nvSpPr>
          <p:spPr>
            <a:xfrm>
              <a:off x="6553200" y="4267200"/>
              <a:ext cx="2359172" cy="707886"/>
            </a:xfrm>
            <a:prstGeom prst="rect">
              <a:avLst/>
            </a:prstGeom>
            <a:noFill/>
          </p:spPr>
          <p:txBody>
            <a:bodyPr wrap="none" rtlCol="0">
              <a:spAutoFit/>
            </a:bodyPr>
            <a:lstStyle/>
            <a:p>
              <a:r>
                <a:rPr lang="en-US" sz="2000" b="1" dirty="0" smtClean="0"/>
                <a:t>How do we solve for</a:t>
              </a:r>
            </a:p>
            <a:p>
              <a:r>
                <a:rPr lang="en-US" sz="2000" b="1" dirty="0" smtClean="0"/>
                <a:t>                    ? </a:t>
              </a:r>
              <a:endParaRPr lang="en-US" sz="2000" b="1" dirty="0"/>
            </a:p>
          </p:txBody>
        </p:sp>
        <p:pic>
          <p:nvPicPr>
            <p:cNvPr id="64" name="Picture 10"/>
            <p:cNvPicPr>
              <a:picLocks noChangeAspect="1" noChangeArrowheads="1"/>
            </p:cNvPicPr>
            <p:nvPr/>
          </p:nvPicPr>
          <p:blipFill>
            <a:blip r:embed="rId2" cstate="print"/>
            <a:srcRect/>
            <a:stretch>
              <a:fillRect/>
            </a:stretch>
          </p:blipFill>
          <p:spPr bwMode="auto">
            <a:xfrm>
              <a:off x="6901542" y="4631283"/>
              <a:ext cx="856090" cy="308018"/>
            </a:xfrm>
            <a:prstGeom prst="rect">
              <a:avLst/>
            </a:prstGeom>
            <a:noFill/>
            <a:ln w="9525">
              <a:noFill/>
              <a:miter lim="800000"/>
              <a:headEnd/>
              <a:tailEnd/>
            </a:ln>
          </p:spPr>
        </p:pic>
      </p:grpSp>
    </p:spTree>
    <p:extLst>
      <p:ext uri="{BB962C8B-B14F-4D97-AF65-F5344CB8AC3E}">
        <p14:creationId xmlns:p14="http://schemas.microsoft.com/office/powerpoint/2010/main" val="492398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63" presetClass="path" presetSubtype="0" accel="50000" decel="50000" fill="hold" nodeType="clickEffect">
                                  <p:stCondLst>
                                    <p:cond delay="0"/>
                                  </p:stCondLst>
                                  <p:childTnLst>
                                    <p:animMotion origin="layout" path="M 4.16667E-6 4.44444E-6 L 0.20885 0.04166 " pathEditMode="relative" rAng="0" ptsTypes="AA">
                                      <p:cBhvr>
                                        <p:cTn id="21" dur="2000" fill="hold"/>
                                        <p:tgtEl>
                                          <p:spTgt spid="56"/>
                                        </p:tgtEl>
                                        <p:attrNameLst>
                                          <p:attrName>ppt_x</p:attrName>
                                          <p:attrName>ppt_y</p:attrName>
                                        </p:attrNameLst>
                                      </p:cBhvr>
                                      <p:rCtr x="10400" y="2100"/>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fade">
                                      <p:cBhvr>
                                        <p:cTn id="26" dur="500"/>
                                        <p:tgtEl>
                                          <p:spTgt spid="59"/>
                                        </p:tgtEl>
                                      </p:cBhvr>
                                    </p:animEffect>
                                  </p:childTnLst>
                                </p:cTn>
                              </p:par>
                              <p:par>
                                <p:cTn id="27" presetID="10" presetClass="entr" presetSubtype="0" fill="hold" nodeType="withEffect">
                                  <p:stCondLst>
                                    <p:cond delay="0"/>
                                  </p:stCondLst>
                                  <p:childTnLst>
                                    <p:set>
                                      <p:cBhvr>
                                        <p:cTn id="28" dur="1" fill="hold">
                                          <p:stCondLst>
                                            <p:cond delay="0"/>
                                          </p:stCondLst>
                                        </p:cTn>
                                        <p:tgtEl>
                                          <p:spTgt spid="338954"/>
                                        </p:tgtEl>
                                        <p:attrNameLst>
                                          <p:attrName>style.visibility</p:attrName>
                                        </p:attrNameLst>
                                      </p:cBhvr>
                                      <p:to>
                                        <p:strVal val="visible"/>
                                      </p:to>
                                    </p:set>
                                    <p:animEffect transition="in" filter="fade">
                                      <p:cBhvr>
                                        <p:cTn id="29" dur="500"/>
                                        <p:tgtEl>
                                          <p:spTgt spid="33895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fade">
                                      <p:cBhvr>
                                        <p:cTn id="34"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6"/>
          <p:cNvGrpSpPr/>
          <p:nvPr/>
        </p:nvGrpSpPr>
        <p:grpSpPr>
          <a:xfrm>
            <a:off x="858976" y="4953000"/>
            <a:ext cx="7904024" cy="1524000"/>
            <a:chOff x="858976" y="5105400"/>
            <a:chExt cx="7904024" cy="1524000"/>
          </a:xfrm>
        </p:grpSpPr>
        <p:sp>
          <p:nvSpPr>
            <p:cNvPr id="53" name="TextBox 52"/>
            <p:cNvSpPr txBox="1"/>
            <p:nvPr/>
          </p:nvSpPr>
          <p:spPr>
            <a:xfrm>
              <a:off x="858976" y="5619690"/>
              <a:ext cx="2493824" cy="400110"/>
            </a:xfrm>
            <a:prstGeom prst="rect">
              <a:avLst/>
            </a:prstGeom>
            <a:noFill/>
          </p:spPr>
          <p:txBody>
            <a:bodyPr wrap="none" rtlCol="0">
              <a:spAutoFit/>
            </a:bodyPr>
            <a:lstStyle/>
            <a:p>
              <a:r>
                <a:rPr lang="en-US" sz="2000" dirty="0" smtClean="0"/>
                <a:t>Mean displacement = </a:t>
              </a:r>
              <a:endParaRPr lang="en-US" sz="2000" i="1" dirty="0"/>
            </a:p>
          </p:txBody>
        </p:sp>
        <p:pic>
          <p:nvPicPr>
            <p:cNvPr id="51" name="Picture 10"/>
            <p:cNvPicPr>
              <a:picLocks noChangeAspect="1" noChangeArrowheads="1"/>
            </p:cNvPicPr>
            <p:nvPr/>
          </p:nvPicPr>
          <p:blipFill>
            <a:blip r:embed="rId2" cstate="print"/>
            <a:srcRect/>
            <a:stretch>
              <a:fillRect/>
            </a:stretch>
          </p:blipFill>
          <p:spPr bwMode="auto">
            <a:xfrm>
              <a:off x="3162298" y="5105400"/>
              <a:ext cx="5600702" cy="1524000"/>
            </a:xfrm>
            <a:prstGeom prst="rect">
              <a:avLst/>
            </a:prstGeom>
            <a:noFill/>
            <a:ln w="9525">
              <a:noFill/>
              <a:miter lim="800000"/>
              <a:headEnd/>
              <a:tailEnd/>
            </a:ln>
          </p:spPr>
        </p:pic>
      </p:grpSp>
      <p:sp>
        <p:nvSpPr>
          <p:cNvPr id="54" name="Rectangle 53"/>
          <p:cNvSpPr/>
          <p:nvPr/>
        </p:nvSpPr>
        <p:spPr>
          <a:xfrm>
            <a:off x="533400" y="5410200"/>
            <a:ext cx="2743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340994" name="Picture 2"/>
          <p:cNvPicPr>
            <a:picLocks noChangeAspect="1" noChangeArrowheads="1"/>
          </p:cNvPicPr>
          <p:nvPr/>
        </p:nvPicPr>
        <p:blipFill>
          <a:blip r:embed="rId3" cstate="print"/>
          <a:srcRect/>
          <a:stretch>
            <a:fillRect/>
          </a:stretch>
        </p:blipFill>
        <p:spPr bwMode="auto">
          <a:xfrm>
            <a:off x="990600" y="5334000"/>
            <a:ext cx="2114550" cy="578843"/>
          </a:xfrm>
          <a:prstGeom prst="rect">
            <a:avLst/>
          </a:prstGeom>
          <a:noFill/>
          <a:ln w="9525">
            <a:noFill/>
            <a:miter lim="800000"/>
            <a:headEnd/>
            <a:tailEnd/>
          </a:ln>
        </p:spPr>
      </p:pic>
      <p:pic>
        <p:nvPicPr>
          <p:cNvPr id="338953" name="Picture 9"/>
          <p:cNvPicPr>
            <a:picLocks noChangeAspect="1" noChangeArrowheads="1"/>
          </p:cNvPicPr>
          <p:nvPr/>
        </p:nvPicPr>
        <p:blipFill>
          <a:blip r:embed="rId4" cstate="print"/>
          <a:srcRect/>
          <a:stretch>
            <a:fillRect/>
          </a:stretch>
        </p:blipFill>
        <p:spPr bwMode="auto">
          <a:xfrm>
            <a:off x="4733925" y="1393372"/>
            <a:ext cx="3952875" cy="2171700"/>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p:spPr>
      </p:pic>
      <p:sp>
        <p:nvSpPr>
          <p:cNvPr id="2" name="Title 1"/>
          <p:cNvSpPr>
            <a:spLocks noGrp="1"/>
          </p:cNvSpPr>
          <p:nvPr>
            <p:ph type="title"/>
          </p:nvPr>
        </p:nvSpPr>
        <p:spPr>
          <a:xfrm>
            <a:off x="457200" y="76200"/>
            <a:ext cx="8229600" cy="1143000"/>
          </a:xfrm>
        </p:spPr>
        <p:txBody>
          <a:bodyPr/>
          <a:lstStyle/>
          <a:p>
            <a:r>
              <a:rPr lang="en-US" dirty="0" smtClean="0"/>
              <a:t>Simple case: translations</a:t>
            </a:r>
            <a:endParaRPr lang="en-US" dirty="0"/>
          </a:p>
        </p:txBody>
      </p:sp>
      <p:pic>
        <p:nvPicPr>
          <p:cNvPr id="338947" name="Picture 3"/>
          <p:cNvPicPr>
            <a:picLocks noChangeAspect="1" noChangeArrowheads="1"/>
          </p:cNvPicPr>
          <p:nvPr/>
        </p:nvPicPr>
        <p:blipFill>
          <a:blip r:embed="rId5" cstate="print"/>
          <a:srcRect/>
          <a:stretch>
            <a:fillRect/>
          </a:stretch>
        </p:blipFill>
        <p:spPr bwMode="auto">
          <a:xfrm>
            <a:off x="314325" y="1393372"/>
            <a:ext cx="3933825" cy="2181225"/>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p:spPr>
      </p:pic>
      <p:grpSp>
        <p:nvGrpSpPr>
          <p:cNvPr id="3" name="Group 52"/>
          <p:cNvGrpSpPr/>
          <p:nvPr/>
        </p:nvGrpSpPr>
        <p:grpSpPr>
          <a:xfrm>
            <a:off x="2818039" y="1371600"/>
            <a:ext cx="3635828" cy="1850572"/>
            <a:chOff x="2732314" y="1654628"/>
            <a:chExt cx="3635828" cy="1850572"/>
          </a:xfrm>
        </p:grpSpPr>
        <p:cxnSp>
          <p:nvCxnSpPr>
            <p:cNvPr id="11" name="Straight Connector 10"/>
            <p:cNvCxnSpPr/>
            <p:nvPr/>
          </p:nvCxnSpPr>
          <p:spPr>
            <a:xfrm flipV="1">
              <a:off x="3635830" y="1719943"/>
              <a:ext cx="2525484" cy="261257"/>
            </a:xfrm>
            <a:prstGeom prst="line">
              <a:avLst/>
            </a:prstGeom>
            <a:ln w="28575">
              <a:solidFill>
                <a:schemeClr val="accent5">
                  <a:lumMod val="60000"/>
                  <a:lumOff val="40000"/>
                </a:schemeClr>
              </a:solidFill>
            </a:ln>
            <a:effectLst>
              <a:outerShdw blurRad="38100" algn="ctr"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3559628" y="1905000"/>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85114" y="1654628"/>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flipV="1">
              <a:off x="3766458" y="2122715"/>
              <a:ext cx="2525484" cy="261257"/>
            </a:xfrm>
            <a:prstGeom prst="line">
              <a:avLst/>
            </a:prstGeom>
            <a:ln w="28575">
              <a:solidFill>
                <a:schemeClr val="accent5">
                  <a:lumMod val="60000"/>
                  <a:lumOff val="40000"/>
                </a:schemeClr>
              </a:solidFill>
            </a:ln>
            <a:effectLst>
              <a:outerShdw blurRad="38100" algn="ctr"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3690256" y="2307772"/>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215742" y="2057400"/>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flipV="1">
              <a:off x="3679372" y="2656115"/>
              <a:ext cx="2525484" cy="261257"/>
            </a:xfrm>
            <a:prstGeom prst="line">
              <a:avLst/>
            </a:prstGeom>
            <a:ln w="28575">
              <a:solidFill>
                <a:schemeClr val="accent5">
                  <a:lumMod val="60000"/>
                  <a:lumOff val="40000"/>
                </a:schemeClr>
              </a:solidFill>
            </a:ln>
            <a:effectLst>
              <a:outerShdw blurRad="38100" algn="ctr"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3603170" y="2841172"/>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128656" y="2590800"/>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V="1">
              <a:off x="3733798" y="2971799"/>
              <a:ext cx="2525484" cy="261257"/>
            </a:xfrm>
            <a:prstGeom prst="line">
              <a:avLst/>
            </a:prstGeom>
            <a:ln w="28575">
              <a:solidFill>
                <a:schemeClr val="accent5">
                  <a:lumMod val="60000"/>
                  <a:lumOff val="40000"/>
                </a:schemeClr>
              </a:solidFill>
            </a:ln>
            <a:effectLst>
              <a:outerShdw blurRad="38100" algn="ctr"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657596" y="3156856"/>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183082" y="2906484"/>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flipV="1">
              <a:off x="2808516" y="2862943"/>
              <a:ext cx="2525484" cy="261257"/>
            </a:xfrm>
            <a:prstGeom prst="line">
              <a:avLst/>
            </a:prstGeom>
            <a:ln w="28575">
              <a:solidFill>
                <a:schemeClr val="accent5">
                  <a:lumMod val="60000"/>
                  <a:lumOff val="40000"/>
                </a:schemeClr>
              </a:solidFill>
            </a:ln>
            <a:effectLst>
              <a:outerShdw blurRad="38100" algn="ctr"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732314" y="3048000"/>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257800" y="2797628"/>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flipV="1">
              <a:off x="3559630" y="3167743"/>
              <a:ext cx="2525484" cy="261257"/>
            </a:xfrm>
            <a:prstGeom prst="line">
              <a:avLst/>
            </a:prstGeom>
            <a:ln w="28575">
              <a:solidFill>
                <a:schemeClr val="accent5">
                  <a:lumMod val="60000"/>
                  <a:lumOff val="40000"/>
                </a:schemeClr>
              </a:solidFill>
            </a:ln>
            <a:effectLst>
              <a:outerShdw blurRad="38100" algn="ctr"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3483428" y="3352800"/>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008914" y="3102428"/>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9970" name="Picture 2"/>
          <p:cNvPicPr>
            <a:picLocks noChangeAspect="1" noChangeArrowheads="1"/>
          </p:cNvPicPr>
          <p:nvPr/>
        </p:nvPicPr>
        <p:blipFill>
          <a:blip r:embed="rId6" cstate="print"/>
          <a:srcRect/>
          <a:stretch>
            <a:fillRect/>
          </a:stretch>
        </p:blipFill>
        <p:spPr bwMode="auto">
          <a:xfrm>
            <a:off x="3048000" y="1184974"/>
            <a:ext cx="920212" cy="33902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339972" name="Picture 4"/>
          <p:cNvPicPr>
            <a:picLocks noChangeAspect="1" noChangeArrowheads="1"/>
          </p:cNvPicPr>
          <p:nvPr/>
        </p:nvPicPr>
        <p:blipFill>
          <a:blip r:embed="rId7" cstate="print"/>
          <a:srcRect/>
          <a:stretch>
            <a:fillRect/>
          </a:stretch>
        </p:blipFill>
        <p:spPr bwMode="auto">
          <a:xfrm>
            <a:off x="5753100" y="947058"/>
            <a:ext cx="952500" cy="39553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339973" name="Picture 5"/>
          <p:cNvPicPr>
            <a:picLocks noChangeAspect="1" noChangeArrowheads="1"/>
          </p:cNvPicPr>
          <p:nvPr/>
        </p:nvPicPr>
        <p:blipFill>
          <a:blip r:embed="rId8" cstate="print"/>
          <a:srcRect/>
          <a:stretch>
            <a:fillRect/>
          </a:stretch>
        </p:blipFill>
        <p:spPr bwMode="auto">
          <a:xfrm>
            <a:off x="2743200" y="1905000"/>
            <a:ext cx="936356" cy="34709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339974" name="Picture 6"/>
          <p:cNvPicPr>
            <a:picLocks noChangeAspect="1" noChangeArrowheads="1"/>
          </p:cNvPicPr>
          <p:nvPr/>
        </p:nvPicPr>
        <p:blipFill>
          <a:blip r:embed="rId9" cstate="print"/>
          <a:srcRect/>
          <a:stretch>
            <a:fillRect/>
          </a:stretch>
        </p:blipFill>
        <p:spPr bwMode="auto">
          <a:xfrm>
            <a:off x="6516320" y="1632858"/>
            <a:ext cx="940394" cy="36727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339975" name="Picture 7"/>
          <p:cNvPicPr>
            <a:picLocks noChangeAspect="1" noChangeArrowheads="1"/>
          </p:cNvPicPr>
          <p:nvPr/>
        </p:nvPicPr>
        <p:blipFill>
          <a:blip r:embed="rId10" cstate="print"/>
          <a:srcRect/>
          <a:stretch>
            <a:fillRect/>
          </a:stretch>
        </p:blipFill>
        <p:spPr bwMode="auto">
          <a:xfrm>
            <a:off x="6291944" y="2971800"/>
            <a:ext cx="912140" cy="32691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339976" name="Picture 8"/>
          <p:cNvPicPr>
            <a:picLocks noChangeAspect="1" noChangeArrowheads="1"/>
          </p:cNvPicPr>
          <p:nvPr/>
        </p:nvPicPr>
        <p:blipFill>
          <a:blip r:embed="rId11" cstate="print"/>
          <a:srcRect/>
          <a:stretch>
            <a:fillRect/>
          </a:stretch>
        </p:blipFill>
        <p:spPr bwMode="auto">
          <a:xfrm>
            <a:off x="2569028" y="3113314"/>
            <a:ext cx="924248" cy="37131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grpSp>
        <p:nvGrpSpPr>
          <p:cNvPr id="4" name="Group 54"/>
          <p:cNvGrpSpPr/>
          <p:nvPr/>
        </p:nvGrpSpPr>
        <p:grpSpPr>
          <a:xfrm>
            <a:off x="1309008" y="4191000"/>
            <a:ext cx="6006192" cy="633412"/>
            <a:chOff x="1309008" y="4343400"/>
            <a:chExt cx="6006192" cy="633412"/>
          </a:xfrm>
        </p:grpSpPr>
        <p:pic>
          <p:nvPicPr>
            <p:cNvPr id="50" name="Picture 9"/>
            <p:cNvPicPr>
              <a:picLocks noChangeAspect="1" noChangeArrowheads="1"/>
            </p:cNvPicPr>
            <p:nvPr/>
          </p:nvPicPr>
          <p:blipFill>
            <a:blip r:embed="rId12" cstate="print"/>
            <a:srcRect/>
            <a:stretch>
              <a:fillRect/>
            </a:stretch>
          </p:blipFill>
          <p:spPr bwMode="auto">
            <a:xfrm>
              <a:off x="4171950" y="4343400"/>
              <a:ext cx="3143250" cy="633412"/>
            </a:xfrm>
            <a:prstGeom prst="rect">
              <a:avLst/>
            </a:prstGeom>
            <a:noFill/>
            <a:ln w="9525">
              <a:noFill/>
              <a:miter lim="800000"/>
              <a:headEnd/>
              <a:tailEnd/>
            </a:ln>
          </p:spPr>
        </p:pic>
        <p:sp>
          <p:nvSpPr>
            <p:cNvPr id="52" name="TextBox 51"/>
            <p:cNvSpPr txBox="1"/>
            <p:nvPr/>
          </p:nvSpPr>
          <p:spPr>
            <a:xfrm>
              <a:off x="1309008" y="4454918"/>
              <a:ext cx="2951577" cy="400110"/>
            </a:xfrm>
            <a:prstGeom prst="rect">
              <a:avLst/>
            </a:prstGeom>
            <a:noFill/>
          </p:spPr>
          <p:txBody>
            <a:bodyPr wrap="none" rtlCol="0">
              <a:spAutoFit/>
            </a:bodyPr>
            <a:lstStyle/>
            <a:p>
              <a:r>
                <a:rPr lang="en-US" sz="2000" dirty="0" smtClean="0"/>
                <a:t>Displacement of match </a:t>
              </a:r>
              <a:r>
                <a:rPr lang="en-US" sz="2000" i="1" dirty="0" err="1" smtClean="0"/>
                <a:t>i</a:t>
              </a:r>
              <a:r>
                <a:rPr lang="en-US" sz="2000" i="1" dirty="0" smtClean="0"/>
                <a:t> </a:t>
              </a:r>
              <a:r>
                <a:rPr lang="en-US" sz="2000" dirty="0" smtClean="0"/>
                <a:t> =</a:t>
              </a:r>
              <a:endParaRPr lang="en-US" sz="2000" i="1" dirty="0"/>
            </a:p>
          </p:txBody>
        </p:sp>
      </p:grpSp>
    </p:spTree>
    <p:extLst>
      <p:ext uri="{BB962C8B-B14F-4D97-AF65-F5344CB8AC3E}">
        <p14:creationId xmlns:p14="http://schemas.microsoft.com/office/powerpoint/2010/main" val="190983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9970"/>
                                        </p:tgtEl>
                                        <p:attrNameLst>
                                          <p:attrName>style.visibility</p:attrName>
                                        </p:attrNameLst>
                                      </p:cBhvr>
                                      <p:to>
                                        <p:strVal val="visible"/>
                                      </p:to>
                                    </p:set>
                                    <p:animEffect transition="in" filter="fade">
                                      <p:cBhvr>
                                        <p:cTn id="7" dur="500"/>
                                        <p:tgtEl>
                                          <p:spTgt spid="339970"/>
                                        </p:tgtEl>
                                      </p:cBhvr>
                                    </p:animEffect>
                                  </p:childTnLst>
                                </p:cTn>
                              </p:par>
                              <p:par>
                                <p:cTn id="8" presetID="10" presetClass="entr" presetSubtype="0" fill="hold" nodeType="withEffect">
                                  <p:stCondLst>
                                    <p:cond delay="0"/>
                                  </p:stCondLst>
                                  <p:childTnLst>
                                    <p:set>
                                      <p:cBhvr>
                                        <p:cTn id="9" dur="1" fill="hold">
                                          <p:stCondLst>
                                            <p:cond delay="0"/>
                                          </p:stCondLst>
                                        </p:cTn>
                                        <p:tgtEl>
                                          <p:spTgt spid="339972"/>
                                        </p:tgtEl>
                                        <p:attrNameLst>
                                          <p:attrName>style.visibility</p:attrName>
                                        </p:attrNameLst>
                                      </p:cBhvr>
                                      <p:to>
                                        <p:strVal val="visible"/>
                                      </p:to>
                                    </p:set>
                                    <p:animEffect transition="in" filter="fade">
                                      <p:cBhvr>
                                        <p:cTn id="10" dur="500"/>
                                        <p:tgtEl>
                                          <p:spTgt spid="33997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9973"/>
                                        </p:tgtEl>
                                        <p:attrNameLst>
                                          <p:attrName>style.visibility</p:attrName>
                                        </p:attrNameLst>
                                      </p:cBhvr>
                                      <p:to>
                                        <p:strVal val="visible"/>
                                      </p:to>
                                    </p:set>
                                    <p:animEffect transition="in" filter="fade">
                                      <p:cBhvr>
                                        <p:cTn id="15" dur="500"/>
                                        <p:tgtEl>
                                          <p:spTgt spid="339973"/>
                                        </p:tgtEl>
                                      </p:cBhvr>
                                    </p:animEffect>
                                  </p:childTnLst>
                                </p:cTn>
                              </p:par>
                              <p:par>
                                <p:cTn id="16" presetID="10" presetClass="entr" presetSubtype="0" fill="hold" nodeType="withEffect">
                                  <p:stCondLst>
                                    <p:cond delay="0"/>
                                  </p:stCondLst>
                                  <p:childTnLst>
                                    <p:set>
                                      <p:cBhvr>
                                        <p:cTn id="17" dur="1" fill="hold">
                                          <p:stCondLst>
                                            <p:cond delay="0"/>
                                          </p:stCondLst>
                                        </p:cTn>
                                        <p:tgtEl>
                                          <p:spTgt spid="339974"/>
                                        </p:tgtEl>
                                        <p:attrNameLst>
                                          <p:attrName>style.visibility</p:attrName>
                                        </p:attrNameLst>
                                      </p:cBhvr>
                                      <p:to>
                                        <p:strVal val="visible"/>
                                      </p:to>
                                    </p:set>
                                    <p:animEffect transition="in" filter="fade">
                                      <p:cBhvr>
                                        <p:cTn id="18" dur="500"/>
                                        <p:tgtEl>
                                          <p:spTgt spid="33997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39976"/>
                                        </p:tgtEl>
                                        <p:attrNameLst>
                                          <p:attrName>style.visibility</p:attrName>
                                        </p:attrNameLst>
                                      </p:cBhvr>
                                      <p:to>
                                        <p:strVal val="visible"/>
                                      </p:to>
                                    </p:set>
                                    <p:animEffect transition="in" filter="fade">
                                      <p:cBhvr>
                                        <p:cTn id="23" dur="500"/>
                                        <p:tgtEl>
                                          <p:spTgt spid="339976"/>
                                        </p:tgtEl>
                                      </p:cBhvr>
                                    </p:animEffect>
                                  </p:childTnLst>
                                </p:cTn>
                              </p:par>
                              <p:par>
                                <p:cTn id="24" presetID="10" presetClass="entr" presetSubtype="0" fill="hold" nodeType="withEffect">
                                  <p:stCondLst>
                                    <p:cond delay="0"/>
                                  </p:stCondLst>
                                  <p:childTnLst>
                                    <p:set>
                                      <p:cBhvr>
                                        <p:cTn id="25" dur="1" fill="hold">
                                          <p:stCondLst>
                                            <p:cond delay="0"/>
                                          </p:stCondLst>
                                        </p:cTn>
                                        <p:tgtEl>
                                          <p:spTgt spid="339975"/>
                                        </p:tgtEl>
                                        <p:attrNameLst>
                                          <p:attrName>style.visibility</p:attrName>
                                        </p:attrNameLst>
                                      </p:cBhvr>
                                      <p:to>
                                        <p:strVal val="visible"/>
                                      </p:to>
                                    </p:set>
                                    <p:animEffect transition="in" filter="fade">
                                      <p:cBhvr>
                                        <p:cTn id="26" dur="500"/>
                                        <p:tgtEl>
                                          <p:spTgt spid="33997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500"/>
                                        <p:tgtEl>
                                          <p:spTgt spid="54"/>
                                        </p:tgtEl>
                                      </p:cBhvr>
                                    </p:animEffect>
                                  </p:childTnLst>
                                </p:cTn>
                              </p:par>
                              <p:par>
                                <p:cTn id="42" presetID="10" presetClass="entr" presetSubtype="0" fill="hold" nodeType="withEffect">
                                  <p:stCondLst>
                                    <p:cond delay="0"/>
                                  </p:stCondLst>
                                  <p:childTnLst>
                                    <p:set>
                                      <p:cBhvr>
                                        <p:cTn id="43" dur="1" fill="hold">
                                          <p:stCondLst>
                                            <p:cond delay="0"/>
                                          </p:stCondLst>
                                        </p:cTn>
                                        <p:tgtEl>
                                          <p:spTgt spid="340994"/>
                                        </p:tgtEl>
                                        <p:attrNameLst>
                                          <p:attrName>style.visibility</p:attrName>
                                        </p:attrNameLst>
                                      </p:cBhvr>
                                      <p:to>
                                        <p:strVal val="visible"/>
                                      </p:to>
                                    </p:set>
                                    <p:animEffect transition="in" filter="fade">
                                      <p:cBhvr>
                                        <p:cTn id="44" dur="500"/>
                                        <p:tgtEl>
                                          <p:spTgt spid="340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953" name="Picture 9"/>
          <p:cNvPicPr>
            <a:picLocks noChangeAspect="1" noChangeArrowheads="1"/>
          </p:cNvPicPr>
          <p:nvPr/>
        </p:nvPicPr>
        <p:blipFill>
          <a:blip r:embed="rId3" cstate="print"/>
          <a:srcRect/>
          <a:stretch>
            <a:fillRect/>
          </a:stretch>
        </p:blipFill>
        <p:spPr bwMode="auto">
          <a:xfrm>
            <a:off x="4733925" y="1393372"/>
            <a:ext cx="3952875" cy="2171700"/>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p:spPr>
      </p:pic>
      <p:sp>
        <p:nvSpPr>
          <p:cNvPr id="2" name="Title 1"/>
          <p:cNvSpPr>
            <a:spLocks noGrp="1"/>
          </p:cNvSpPr>
          <p:nvPr>
            <p:ph type="title"/>
          </p:nvPr>
        </p:nvSpPr>
        <p:spPr>
          <a:xfrm>
            <a:off x="457200" y="0"/>
            <a:ext cx="8229600" cy="1143000"/>
          </a:xfrm>
        </p:spPr>
        <p:txBody>
          <a:bodyPr/>
          <a:lstStyle/>
          <a:p>
            <a:r>
              <a:rPr lang="en-US" dirty="0" smtClean="0"/>
              <a:t>Another view</a:t>
            </a:r>
            <a:endParaRPr lang="en-US" dirty="0"/>
          </a:p>
        </p:txBody>
      </p:sp>
      <p:sp>
        <p:nvSpPr>
          <p:cNvPr id="60" name="Content Placeholder 59"/>
          <p:cNvSpPr>
            <a:spLocks noGrp="1"/>
          </p:cNvSpPr>
          <p:nvPr>
            <p:ph idx="1"/>
          </p:nvPr>
        </p:nvSpPr>
        <p:spPr>
          <a:xfrm>
            <a:off x="457200" y="5257800"/>
            <a:ext cx="8229600" cy="1600200"/>
          </a:xfrm>
        </p:spPr>
        <p:txBody>
          <a:bodyPr>
            <a:normAutofit/>
          </a:bodyPr>
          <a:lstStyle/>
          <a:p>
            <a:r>
              <a:rPr lang="en-US" sz="2400" dirty="0" smtClean="0"/>
              <a:t>System of linear equations</a:t>
            </a:r>
          </a:p>
          <a:p>
            <a:pPr lvl="1"/>
            <a:r>
              <a:rPr lang="en-US" sz="2000" dirty="0" smtClean="0"/>
              <a:t>What are the </a:t>
            </a:r>
            <a:r>
              <a:rPr lang="en-US" sz="2000" dirty="0" err="1" smtClean="0"/>
              <a:t>knowns</a:t>
            </a:r>
            <a:r>
              <a:rPr lang="en-US" sz="2000" dirty="0" smtClean="0"/>
              <a:t>?  Unknowns?</a:t>
            </a:r>
          </a:p>
          <a:p>
            <a:pPr lvl="1"/>
            <a:r>
              <a:rPr lang="en-US" sz="2000" dirty="0" smtClean="0"/>
              <a:t>How many unknowns?  How many equations (per match)?</a:t>
            </a:r>
            <a:endParaRPr lang="en-US" sz="2000" dirty="0"/>
          </a:p>
        </p:txBody>
      </p:sp>
      <p:pic>
        <p:nvPicPr>
          <p:cNvPr id="338947" name="Picture 3"/>
          <p:cNvPicPr>
            <a:picLocks noChangeAspect="1" noChangeArrowheads="1"/>
          </p:cNvPicPr>
          <p:nvPr/>
        </p:nvPicPr>
        <p:blipFill>
          <a:blip r:embed="rId4" cstate="print"/>
          <a:srcRect/>
          <a:stretch>
            <a:fillRect/>
          </a:stretch>
        </p:blipFill>
        <p:spPr bwMode="auto">
          <a:xfrm>
            <a:off x="314325" y="1393372"/>
            <a:ext cx="3933825" cy="2181225"/>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p:spPr>
      </p:pic>
      <p:grpSp>
        <p:nvGrpSpPr>
          <p:cNvPr id="3" name="Group 52"/>
          <p:cNvGrpSpPr/>
          <p:nvPr/>
        </p:nvGrpSpPr>
        <p:grpSpPr>
          <a:xfrm>
            <a:off x="2818039" y="1371600"/>
            <a:ext cx="3635828" cy="1850572"/>
            <a:chOff x="2732314" y="1654628"/>
            <a:chExt cx="3635828" cy="1850572"/>
          </a:xfrm>
        </p:grpSpPr>
        <p:cxnSp>
          <p:nvCxnSpPr>
            <p:cNvPr id="11" name="Straight Connector 10"/>
            <p:cNvCxnSpPr/>
            <p:nvPr/>
          </p:nvCxnSpPr>
          <p:spPr>
            <a:xfrm flipV="1">
              <a:off x="3635830" y="1719943"/>
              <a:ext cx="2525484" cy="261257"/>
            </a:xfrm>
            <a:prstGeom prst="line">
              <a:avLst/>
            </a:prstGeom>
            <a:ln w="28575">
              <a:solidFill>
                <a:schemeClr val="accent5">
                  <a:lumMod val="60000"/>
                  <a:lumOff val="40000"/>
                </a:schemeClr>
              </a:solidFill>
            </a:ln>
            <a:effectLst>
              <a:outerShdw blurRad="38100" algn="ctr"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3559628" y="1905000"/>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85114" y="1654628"/>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flipV="1">
              <a:off x="3766458" y="2122715"/>
              <a:ext cx="2525484" cy="261257"/>
            </a:xfrm>
            <a:prstGeom prst="line">
              <a:avLst/>
            </a:prstGeom>
            <a:ln w="28575">
              <a:solidFill>
                <a:schemeClr val="accent5">
                  <a:lumMod val="60000"/>
                  <a:lumOff val="40000"/>
                </a:schemeClr>
              </a:solidFill>
            </a:ln>
            <a:effectLst>
              <a:outerShdw blurRad="38100" algn="ctr"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3690256" y="2307772"/>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215742" y="2057400"/>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flipV="1">
              <a:off x="3679372" y="2656115"/>
              <a:ext cx="2525484" cy="261257"/>
            </a:xfrm>
            <a:prstGeom prst="line">
              <a:avLst/>
            </a:prstGeom>
            <a:ln w="28575">
              <a:solidFill>
                <a:schemeClr val="accent5">
                  <a:lumMod val="60000"/>
                  <a:lumOff val="40000"/>
                </a:schemeClr>
              </a:solidFill>
            </a:ln>
            <a:effectLst>
              <a:outerShdw blurRad="38100" algn="ctr"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3603170" y="2841172"/>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128656" y="2590800"/>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V="1">
              <a:off x="3733798" y="2971799"/>
              <a:ext cx="2525484" cy="261257"/>
            </a:xfrm>
            <a:prstGeom prst="line">
              <a:avLst/>
            </a:prstGeom>
            <a:ln w="28575">
              <a:solidFill>
                <a:schemeClr val="accent5">
                  <a:lumMod val="60000"/>
                  <a:lumOff val="40000"/>
                </a:schemeClr>
              </a:solidFill>
            </a:ln>
            <a:effectLst>
              <a:outerShdw blurRad="38100" algn="ctr"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657596" y="3156856"/>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183082" y="2906484"/>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flipV="1">
              <a:off x="2808516" y="2862943"/>
              <a:ext cx="2525484" cy="261257"/>
            </a:xfrm>
            <a:prstGeom prst="line">
              <a:avLst/>
            </a:prstGeom>
            <a:ln w="28575">
              <a:solidFill>
                <a:schemeClr val="accent5">
                  <a:lumMod val="60000"/>
                  <a:lumOff val="40000"/>
                </a:schemeClr>
              </a:solidFill>
            </a:ln>
            <a:effectLst>
              <a:outerShdw blurRad="38100" algn="ctr"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732314" y="3048000"/>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257800" y="2797628"/>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flipV="1">
              <a:off x="3559630" y="3167743"/>
              <a:ext cx="2525484" cy="261257"/>
            </a:xfrm>
            <a:prstGeom prst="line">
              <a:avLst/>
            </a:prstGeom>
            <a:ln w="28575">
              <a:solidFill>
                <a:schemeClr val="accent5">
                  <a:lumMod val="60000"/>
                  <a:lumOff val="40000"/>
                </a:schemeClr>
              </a:solidFill>
            </a:ln>
            <a:effectLst>
              <a:outerShdw blurRad="38100" algn="ctr"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3483428" y="3352800"/>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008914" y="3102428"/>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9970" name="Picture 2"/>
          <p:cNvPicPr>
            <a:picLocks noChangeAspect="1" noChangeArrowheads="1"/>
          </p:cNvPicPr>
          <p:nvPr/>
        </p:nvPicPr>
        <p:blipFill>
          <a:blip r:embed="rId5" cstate="print"/>
          <a:srcRect/>
          <a:stretch>
            <a:fillRect/>
          </a:stretch>
        </p:blipFill>
        <p:spPr bwMode="auto">
          <a:xfrm>
            <a:off x="3048000" y="1184974"/>
            <a:ext cx="920212" cy="33902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339972" name="Picture 4"/>
          <p:cNvPicPr>
            <a:picLocks noChangeAspect="1" noChangeArrowheads="1"/>
          </p:cNvPicPr>
          <p:nvPr/>
        </p:nvPicPr>
        <p:blipFill>
          <a:blip r:embed="rId6" cstate="print"/>
          <a:srcRect/>
          <a:stretch>
            <a:fillRect/>
          </a:stretch>
        </p:blipFill>
        <p:spPr bwMode="auto">
          <a:xfrm>
            <a:off x="5753100" y="947058"/>
            <a:ext cx="952500" cy="39553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339973" name="Picture 5"/>
          <p:cNvPicPr>
            <a:picLocks noChangeAspect="1" noChangeArrowheads="1"/>
          </p:cNvPicPr>
          <p:nvPr/>
        </p:nvPicPr>
        <p:blipFill>
          <a:blip r:embed="rId7" cstate="print"/>
          <a:srcRect/>
          <a:stretch>
            <a:fillRect/>
          </a:stretch>
        </p:blipFill>
        <p:spPr bwMode="auto">
          <a:xfrm>
            <a:off x="2743200" y="1905000"/>
            <a:ext cx="936356" cy="34709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339974" name="Picture 6"/>
          <p:cNvPicPr>
            <a:picLocks noChangeAspect="1" noChangeArrowheads="1"/>
          </p:cNvPicPr>
          <p:nvPr/>
        </p:nvPicPr>
        <p:blipFill>
          <a:blip r:embed="rId8" cstate="print"/>
          <a:srcRect/>
          <a:stretch>
            <a:fillRect/>
          </a:stretch>
        </p:blipFill>
        <p:spPr bwMode="auto">
          <a:xfrm>
            <a:off x="6516320" y="1632858"/>
            <a:ext cx="940394" cy="36727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339975" name="Picture 7"/>
          <p:cNvPicPr>
            <a:picLocks noChangeAspect="1" noChangeArrowheads="1"/>
          </p:cNvPicPr>
          <p:nvPr/>
        </p:nvPicPr>
        <p:blipFill>
          <a:blip r:embed="rId9" cstate="print"/>
          <a:srcRect/>
          <a:stretch>
            <a:fillRect/>
          </a:stretch>
        </p:blipFill>
        <p:spPr bwMode="auto">
          <a:xfrm>
            <a:off x="6291944" y="2971800"/>
            <a:ext cx="912140" cy="32691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339976" name="Picture 8"/>
          <p:cNvPicPr>
            <a:picLocks noChangeAspect="1" noChangeArrowheads="1"/>
          </p:cNvPicPr>
          <p:nvPr/>
        </p:nvPicPr>
        <p:blipFill>
          <a:blip r:embed="rId10" cstate="print"/>
          <a:srcRect/>
          <a:stretch>
            <a:fillRect/>
          </a:stretch>
        </p:blipFill>
        <p:spPr bwMode="auto">
          <a:xfrm>
            <a:off x="2569028" y="3113314"/>
            <a:ext cx="924248" cy="37131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339979" name="Picture 11"/>
          <p:cNvPicPr>
            <a:picLocks noChangeAspect="1" noChangeArrowheads="1"/>
          </p:cNvPicPr>
          <p:nvPr/>
        </p:nvPicPr>
        <p:blipFill>
          <a:blip r:embed="rId11" cstate="print"/>
          <a:srcRect/>
          <a:stretch>
            <a:fillRect/>
          </a:stretch>
        </p:blipFill>
        <p:spPr bwMode="auto">
          <a:xfrm>
            <a:off x="2773784" y="3827993"/>
            <a:ext cx="3627016" cy="1385292"/>
          </a:xfrm>
          <a:prstGeom prst="rect">
            <a:avLst/>
          </a:prstGeom>
          <a:noFill/>
          <a:ln w="9525">
            <a:noFill/>
            <a:miter lim="800000"/>
            <a:headEnd/>
            <a:tailEnd/>
          </a:ln>
        </p:spPr>
      </p:pic>
    </p:spTree>
    <p:extLst>
      <p:ext uri="{BB962C8B-B14F-4D97-AF65-F5344CB8AC3E}">
        <p14:creationId xmlns:p14="http://schemas.microsoft.com/office/powerpoint/2010/main" val="3446303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animEffect transition="in" filter="fade">
                                      <p:cBhvr>
                                        <p:cTn id="7" dur="500"/>
                                        <p:tgtEl>
                                          <p:spTgt spid="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
                                            <p:txEl>
                                              <p:pRg st="1" end="1"/>
                                            </p:txEl>
                                          </p:spTgt>
                                        </p:tgtEl>
                                        <p:attrNameLst>
                                          <p:attrName>style.visibility</p:attrName>
                                        </p:attrNameLst>
                                      </p:cBhvr>
                                      <p:to>
                                        <p:strVal val="visible"/>
                                      </p:to>
                                    </p:set>
                                    <p:animEffect transition="in" filter="fade">
                                      <p:cBhvr>
                                        <p:cTn id="12" dur="500"/>
                                        <p:tgtEl>
                                          <p:spTgt spid="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
                                            <p:txEl>
                                              <p:pRg st="2" end="2"/>
                                            </p:txEl>
                                          </p:spTgt>
                                        </p:tgtEl>
                                        <p:attrNameLst>
                                          <p:attrName>style.visibility</p:attrName>
                                        </p:attrNameLst>
                                      </p:cBhvr>
                                      <p:to>
                                        <p:strVal val="visible"/>
                                      </p:to>
                                    </p:set>
                                    <p:animEffect transition="in" filter="fade">
                                      <p:cBhvr>
                                        <p:cTn id="17" dur="500"/>
                                        <p:tgtEl>
                                          <p:spTgt spid="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953" name="Picture 9"/>
          <p:cNvPicPr>
            <a:picLocks noChangeAspect="1" noChangeArrowheads="1"/>
          </p:cNvPicPr>
          <p:nvPr/>
        </p:nvPicPr>
        <p:blipFill>
          <a:blip r:embed="rId3" cstate="print"/>
          <a:srcRect/>
          <a:stretch>
            <a:fillRect/>
          </a:stretch>
        </p:blipFill>
        <p:spPr bwMode="auto">
          <a:xfrm>
            <a:off x="4733925" y="1393372"/>
            <a:ext cx="3952875" cy="2171700"/>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p:spPr>
      </p:pic>
      <p:sp>
        <p:nvSpPr>
          <p:cNvPr id="2" name="Title 1"/>
          <p:cNvSpPr>
            <a:spLocks noGrp="1"/>
          </p:cNvSpPr>
          <p:nvPr>
            <p:ph type="title"/>
          </p:nvPr>
        </p:nvSpPr>
        <p:spPr>
          <a:xfrm>
            <a:off x="457200" y="0"/>
            <a:ext cx="8229600" cy="1143000"/>
          </a:xfrm>
        </p:spPr>
        <p:txBody>
          <a:bodyPr/>
          <a:lstStyle/>
          <a:p>
            <a:r>
              <a:rPr lang="en-US" dirty="0" smtClean="0"/>
              <a:t>Another view</a:t>
            </a:r>
            <a:endParaRPr lang="en-US" dirty="0"/>
          </a:p>
        </p:txBody>
      </p:sp>
      <p:sp>
        <p:nvSpPr>
          <p:cNvPr id="60" name="Content Placeholder 59"/>
          <p:cNvSpPr>
            <a:spLocks noGrp="1"/>
          </p:cNvSpPr>
          <p:nvPr>
            <p:ph idx="1"/>
          </p:nvPr>
        </p:nvSpPr>
        <p:spPr>
          <a:xfrm>
            <a:off x="457200" y="5486400"/>
            <a:ext cx="8229600" cy="1143000"/>
          </a:xfrm>
        </p:spPr>
        <p:txBody>
          <a:bodyPr>
            <a:normAutofit lnSpcReduction="10000"/>
          </a:bodyPr>
          <a:lstStyle/>
          <a:p>
            <a:r>
              <a:rPr lang="en-US" sz="2400" dirty="0" smtClean="0"/>
              <a:t>Problem: more equations than unknowns</a:t>
            </a:r>
          </a:p>
          <a:p>
            <a:pPr lvl="1"/>
            <a:r>
              <a:rPr lang="en-US" sz="2000" dirty="0" smtClean="0"/>
              <a:t>“</a:t>
            </a:r>
            <a:r>
              <a:rPr lang="en-US" sz="2000" dirty="0" err="1" smtClean="0"/>
              <a:t>Overdetermined</a:t>
            </a:r>
            <a:r>
              <a:rPr lang="en-US" sz="2000" dirty="0" smtClean="0"/>
              <a:t>” system of equations</a:t>
            </a:r>
          </a:p>
          <a:p>
            <a:pPr lvl="1"/>
            <a:r>
              <a:rPr lang="en-US" sz="2000" dirty="0" smtClean="0"/>
              <a:t>We will find the </a:t>
            </a:r>
            <a:r>
              <a:rPr lang="en-US" sz="2000" i="1" dirty="0" smtClean="0"/>
              <a:t>least squares</a:t>
            </a:r>
            <a:r>
              <a:rPr lang="en-US" sz="2000" dirty="0" smtClean="0"/>
              <a:t> solution</a:t>
            </a:r>
            <a:endParaRPr lang="en-US" sz="2000" i="1" dirty="0" smtClean="0"/>
          </a:p>
          <a:p>
            <a:endParaRPr lang="en-US" sz="1600" dirty="0" smtClean="0"/>
          </a:p>
        </p:txBody>
      </p:sp>
      <p:pic>
        <p:nvPicPr>
          <p:cNvPr id="338947" name="Picture 3"/>
          <p:cNvPicPr>
            <a:picLocks noChangeAspect="1" noChangeArrowheads="1"/>
          </p:cNvPicPr>
          <p:nvPr/>
        </p:nvPicPr>
        <p:blipFill>
          <a:blip r:embed="rId4" cstate="print"/>
          <a:srcRect/>
          <a:stretch>
            <a:fillRect/>
          </a:stretch>
        </p:blipFill>
        <p:spPr bwMode="auto">
          <a:xfrm>
            <a:off x="314325" y="1393372"/>
            <a:ext cx="3933825" cy="2181225"/>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p:spPr>
      </p:pic>
      <p:grpSp>
        <p:nvGrpSpPr>
          <p:cNvPr id="3" name="Group 52"/>
          <p:cNvGrpSpPr/>
          <p:nvPr/>
        </p:nvGrpSpPr>
        <p:grpSpPr>
          <a:xfrm>
            <a:off x="2818039" y="1371600"/>
            <a:ext cx="3635828" cy="1850572"/>
            <a:chOff x="2732314" y="1654628"/>
            <a:chExt cx="3635828" cy="1850572"/>
          </a:xfrm>
        </p:grpSpPr>
        <p:cxnSp>
          <p:nvCxnSpPr>
            <p:cNvPr id="11" name="Straight Connector 10"/>
            <p:cNvCxnSpPr/>
            <p:nvPr/>
          </p:nvCxnSpPr>
          <p:spPr>
            <a:xfrm flipV="1">
              <a:off x="3635830" y="1719943"/>
              <a:ext cx="2525484" cy="261257"/>
            </a:xfrm>
            <a:prstGeom prst="line">
              <a:avLst/>
            </a:prstGeom>
            <a:ln w="28575">
              <a:solidFill>
                <a:schemeClr val="accent5">
                  <a:lumMod val="60000"/>
                  <a:lumOff val="40000"/>
                </a:schemeClr>
              </a:solidFill>
            </a:ln>
            <a:effectLst>
              <a:outerShdw blurRad="38100" algn="ctr"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3559628" y="1905000"/>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85114" y="1654628"/>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flipV="1">
              <a:off x="3766458" y="2122715"/>
              <a:ext cx="2525484" cy="261257"/>
            </a:xfrm>
            <a:prstGeom prst="line">
              <a:avLst/>
            </a:prstGeom>
            <a:ln w="28575">
              <a:solidFill>
                <a:schemeClr val="accent5">
                  <a:lumMod val="60000"/>
                  <a:lumOff val="40000"/>
                </a:schemeClr>
              </a:solidFill>
            </a:ln>
            <a:effectLst>
              <a:outerShdw blurRad="38100" algn="ctr"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3690256" y="2307772"/>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215742" y="2057400"/>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flipV="1">
              <a:off x="3679372" y="2656115"/>
              <a:ext cx="2525484" cy="261257"/>
            </a:xfrm>
            <a:prstGeom prst="line">
              <a:avLst/>
            </a:prstGeom>
            <a:ln w="28575">
              <a:solidFill>
                <a:schemeClr val="accent5">
                  <a:lumMod val="60000"/>
                  <a:lumOff val="40000"/>
                </a:schemeClr>
              </a:solidFill>
            </a:ln>
            <a:effectLst>
              <a:outerShdw blurRad="38100" algn="ctr"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3603170" y="2841172"/>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128656" y="2590800"/>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V="1">
              <a:off x="3733798" y="2971799"/>
              <a:ext cx="2525484" cy="261257"/>
            </a:xfrm>
            <a:prstGeom prst="line">
              <a:avLst/>
            </a:prstGeom>
            <a:ln w="28575">
              <a:solidFill>
                <a:schemeClr val="accent5">
                  <a:lumMod val="60000"/>
                  <a:lumOff val="40000"/>
                </a:schemeClr>
              </a:solidFill>
            </a:ln>
            <a:effectLst>
              <a:outerShdw blurRad="38100" algn="ctr"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657596" y="3156856"/>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183082" y="2906484"/>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flipV="1">
              <a:off x="2808516" y="2862943"/>
              <a:ext cx="2525484" cy="261257"/>
            </a:xfrm>
            <a:prstGeom prst="line">
              <a:avLst/>
            </a:prstGeom>
            <a:ln w="28575">
              <a:solidFill>
                <a:schemeClr val="accent5">
                  <a:lumMod val="60000"/>
                  <a:lumOff val="40000"/>
                </a:schemeClr>
              </a:solidFill>
            </a:ln>
            <a:effectLst>
              <a:outerShdw blurRad="38100" algn="ctr"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732314" y="3048000"/>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257800" y="2797628"/>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flipV="1">
              <a:off x="3559630" y="3167743"/>
              <a:ext cx="2525484" cy="261257"/>
            </a:xfrm>
            <a:prstGeom prst="line">
              <a:avLst/>
            </a:prstGeom>
            <a:ln w="28575">
              <a:solidFill>
                <a:schemeClr val="accent5">
                  <a:lumMod val="60000"/>
                  <a:lumOff val="40000"/>
                </a:schemeClr>
              </a:solidFill>
            </a:ln>
            <a:effectLst>
              <a:outerShdw blurRad="38100" algn="ctr"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3483428" y="3352800"/>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008914" y="3102428"/>
              <a:ext cx="152400" cy="152400"/>
            </a:xfrm>
            <a:prstGeom prst="ellipse">
              <a:avLst/>
            </a:prstGeom>
            <a:solidFill>
              <a:srgbClr val="FF0000"/>
            </a:solidFill>
            <a:ln>
              <a:solidFill>
                <a:schemeClr val="tx1"/>
              </a:solidFill>
            </a:ln>
            <a:effectLst>
              <a:outerShdw blurRad="381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9970" name="Picture 2"/>
          <p:cNvPicPr>
            <a:picLocks noChangeAspect="1" noChangeArrowheads="1"/>
          </p:cNvPicPr>
          <p:nvPr/>
        </p:nvPicPr>
        <p:blipFill>
          <a:blip r:embed="rId5" cstate="print"/>
          <a:srcRect/>
          <a:stretch>
            <a:fillRect/>
          </a:stretch>
        </p:blipFill>
        <p:spPr bwMode="auto">
          <a:xfrm>
            <a:off x="3048000" y="1184974"/>
            <a:ext cx="920212" cy="33902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339972" name="Picture 4"/>
          <p:cNvPicPr>
            <a:picLocks noChangeAspect="1" noChangeArrowheads="1"/>
          </p:cNvPicPr>
          <p:nvPr/>
        </p:nvPicPr>
        <p:blipFill>
          <a:blip r:embed="rId6" cstate="print"/>
          <a:srcRect/>
          <a:stretch>
            <a:fillRect/>
          </a:stretch>
        </p:blipFill>
        <p:spPr bwMode="auto">
          <a:xfrm>
            <a:off x="5753100" y="947058"/>
            <a:ext cx="952500" cy="39553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339973" name="Picture 5"/>
          <p:cNvPicPr>
            <a:picLocks noChangeAspect="1" noChangeArrowheads="1"/>
          </p:cNvPicPr>
          <p:nvPr/>
        </p:nvPicPr>
        <p:blipFill>
          <a:blip r:embed="rId7" cstate="print"/>
          <a:srcRect/>
          <a:stretch>
            <a:fillRect/>
          </a:stretch>
        </p:blipFill>
        <p:spPr bwMode="auto">
          <a:xfrm>
            <a:off x="2743200" y="1905000"/>
            <a:ext cx="936356" cy="34709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339974" name="Picture 6"/>
          <p:cNvPicPr>
            <a:picLocks noChangeAspect="1" noChangeArrowheads="1"/>
          </p:cNvPicPr>
          <p:nvPr/>
        </p:nvPicPr>
        <p:blipFill>
          <a:blip r:embed="rId8" cstate="print"/>
          <a:srcRect/>
          <a:stretch>
            <a:fillRect/>
          </a:stretch>
        </p:blipFill>
        <p:spPr bwMode="auto">
          <a:xfrm>
            <a:off x="6516320" y="1632858"/>
            <a:ext cx="940394" cy="36727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339975" name="Picture 7"/>
          <p:cNvPicPr>
            <a:picLocks noChangeAspect="1" noChangeArrowheads="1"/>
          </p:cNvPicPr>
          <p:nvPr/>
        </p:nvPicPr>
        <p:blipFill>
          <a:blip r:embed="rId9" cstate="print"/>
          <a:srcRect/>
          <a:stretch>
            <a:fillRect/>
          </a:stretch>
        </p:blipFill>
        <p:spPr bwMode="auto">
          <a:xfrm>
            <a:off x="6291944" y="2971800"/>
            <a:ext cx="912140" cy="32691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339976" name="Picture 8"/>
          <p:cNvPicPr>
            <a:picLocks noChangeAspect="1" noChangeArrowheads="1"/>
          </p:cNvPicPr>
          <p:nvPr/>
        </p:nvPicPr>
        <p:blipFill>
          <a:blip r:embed="rId10" cstate="print"/>
          <a:srcRect/>
          <a:stretch>
            <a:fillRect/>
          </a:stretch>
        </p:blipFill>
        <p:spPr bwMode="auto">
          <a:xfrm>
            <a:off x="2569028" y="3113314"/>
            <a:ext cx="924248" cy="37131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32" name="Picture 11"/>
          <p:cNvPicPr>
            <a:picLocks noChangeAspect="1" noChangeArrowheads="1"/>
          </p:cNvPicPr>
          <p:nvPr/>
        </p:nvPicPr>
        <p:blipFill>
          <a:blip r:embed="rId11" cstate="print"/>
          <a:srcRect/>
          <a:stretch>
            <a:fillRect/>
          </a:stretch>
        </p:blipFill>
        <p:spPr bwMode="auto">
          <a:xfrm>
            <a:off x="2773784" y="3827993"/>
            <a:ext cx="3627016" cy="1385292"/>
          </a:xfrm>
          <a:prstGeom prst="rect">
            <a:avLst/>
          </a:prstGeom>
          <a:noFill/>
          <a:ln w="9525">
            <a:noFill/>
            <a:miter lim="800000"/>
            <a:headEnd/>
            <a:tailEnd/>
          </a:ln>
        </p:spPr>
      </p:pic>
    </p:spTree>
    <p:extLst>
      <p:ext uri="{BB962C8B-B14F-4D97-AF65-F5344CB8AC3E}">
        <p14:creationId xmlns:p14="http://schemas.microsoft.com/office/powerpoint/2010/main" val="3171905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Least squares formulation</a:t>
            </a:r>
            <a:endParaRPr lang="en-US" dirty="0"/>
          </a:p>
        </p:txBody>
      </p:sp>
      <p:sp>
        <p:nvSpPr>
          <p:cNvPr id="3" name="Content Placeholder 2"/>
          <p:cNvSpPr>
            <a:spLocks noGrp="1"/>
          </p:cNvSpPr>
          <p:nvPr>
            <p:ph idx="1"/>
          </p:nvPr>
        </p:nvSpPr>
        <p:spPr/>
        <p:txBody>
          <a:bodyPr/>
          <a:lstStyle/>
          <a:p>
            <a:r>
              <a:rPr lang="en-US" dirty="0" smtClean="0"/>
              <a:t>For each point</a:t>
            </a:r>
          </a:p>
          <a:p>
            <a:endParaRPr lang="en-US" dirty="0" smtClean="0"/>
          </a:p>
          <a:p>
            <a:endParaRPr lang="en-US" dirty="0" smtClean="0"/>
          </a:p>
          <a:p>
            <a:endParaRPr lang="en-US" dirty="0" smtClean="0"/>
          </a:p>
          <a:p>
            <a:r>
              <a:rPr lang="en-US" dirty="0" smtClean="0"/>
              <a:t>we define the </a:t>
            </a:r>
            <a:r>
              <a:rPr lang="en-US" i="1" dirty="0" smtClean="0"/>
              <a:t>residuals </a:t>
            </a:r>
            <a:r>
              <a:rPr lang="en-US" dirty="0" smtClean="0"/>
              <a:t>as </a:t>
            </a:r>
            <a:endParaRPr lang="en-US" dirty="0"/>
          </a:p>
        </p:txBody>
      </p:sp>
      <p:pic>
        <p:nvPicPr>
          <p:cNvPr id="4" name="Picture 11"/>
          <p:cNvPicPr>
            <a:picLocks noChangeAspect="1" noChangeArrowheads="1"/>
          </p:cNvPicPr>
          <p:nvPr/>
        </p:nvPicPr>
        <p:blipFill>
          <a:blip r:embed="rId2" cstate="print"/>
          <a:srcRect/>
          <a:stretch>
            <a:fillRect/>
          </a:stretch>
        </p:blipFill>
        <p:spPr bwMode="auto">
          <a:xfrm>
            <a:off x="2514600" y="2236322"/>
            <a:ext cx="3322216" cy="1268878"/>
          </a:xfrm>
          <a:prstGeom prst="rect">
            <a:avLst/>
          </a:prstGeom>
          <a:noFill/>
          <a:ln w="9525">
            <a:noFill/>
            <a:miter lim="800000"/>
            <a:headEnd/>
            <a:tailEnd/>
          </a:ln>
        </p:spPr>
      </p:pic>
      <p:pic>
        <p:nvPicPr>
          <p:cNvPr id="342018" name="Picture 2"/>
          <p:cNvPicPr>
            <a:picLocks noChangeAspect="1" noChangeArrowheads="1"/>
          </p:cNvPicPr>
          <p:nvPr/>
        </p:nvPicPr>
        <p:blipFill>
          <a:blip r:embed="rId3" cstate="print"/>
          <a:srcRect/>
          <a:stretch>
            <a:fillRect/>
          </a:stretch>
        </p:blipFill>
        <p:spPr bwMode="auto">
          <a:xfrm>
            <a:off x="3352800" y="1665514"/>
            <a:ext cx="1371600" cy="520262"/>
          </a:xfrm>
          <a:prstGeom prst="rect">
            <a:avLst/>
          </a:prstGeom>
          <a:noFill/>
          <a:ln w="9525">
            <a:noFill/>
            <a:miter lim="800000"/>
            <a:headEnd/>
            <a:tailEnd/>
          </a:ln>
        </p:spPr>
      </p:pic>
      <p:pic>
        <p:nvPicPr>
          <p:cNvPr id="342020" name="Picture 4"/>
          <p:cNvPicPr>
            <a:picLocks noChangeAspect="1" noChangeArrowheads="1"/>
          </p:cNvPicPr>
          <p:nvPr/>
        </p:nvPicPr>
        <p:blipFill>
          <a:blip r:embed="rId4" cstate="print"/>
          <a:srcRect/>
          <a:stretch>
            <a:fillRect/>
          </a:stretch>
        </p:blipFill>
        <p:spPr bwMode="auto">
          <a:xfrm>
            <a:off x="1828800" y="4648200"/>
            <a:ext cx="5486400" cy="1289304"/>
          </a:xfrm>
          <a:prstGeom prst="rect">
            <a:avLst/>
          </a:prstGeom>
          <a:noFill/>
          <a:ln w="9525">
            <a:noFill/>
            <a:miter lim="800000"/>
            <a:headEnd/>
            <a:tailEnd/>
          </a:ln>
        </p:spPr>
      </p:pic>
    </p:spTree>
    <p:extLst>
      <p:ext uri="{BB962C8B-B14F-4D97-AF65-F5344CB8AC3E}">
        <p14:creationId xmlns:p14="http://schemas.microsoft.com/office/powerpoint/2010/main" val="1324883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42020"/>
                                        </p:tgtEl>
                                        <p:attrNameLst>
                                          <p:attrName>style.visibility</p:attrName>
                                        </p:attrNameLst>
                                      </p:cBhvr>
                                      <p:to>
                                        <p:strVal val="visible"/>
                                      </p:to>
                                    </p:set>
                                    <p:animEffect transition="in" filter="fade">
                                      <p:cBhvr>
                                        <p:cTn id="10" dur="500"/>
                                        <p:tgtEl>
                                          <p:spTgt spid="342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Least squares formulation</a:t>
            </a:r>
            <a:endParaRPr lang="en-US" dirty="0"/>
          </a:p>
        </p:txBody>
      </p:sp>
      <p:sp>
        <p:nvSpPr>
          <p:cNvPr id="3" name="Content Placeholder 2"/>
          <p:cNvSpPr>
            <a:spLocks noGrp="1"/>
          </p:cNvSpPr>
          <p:nvPr>
            <p:ph idx="1"/>
          </p:nvPr>
        </p:nvSpPr>
        <p:spPr>
          <a:xfrm>
            <a:off x="381000" y="1676400"/>
            <a:ext cx="8382000" cy="4495800"/>
          </a:xfrm>
        </p:spPr>
        <p:txBody>
          <a:bodyPr>
            <a:normAutofit/>
          </a:bodyPr>
          <a:lstStyle/>
          <a:p>
            <a:r>
              <a:rPr lang="en-US" dirty="0" smtClean="0"/>
              <a:t>Goal: minimize sum of squared residuals</a:t>
            </a:r>
          </a:p>
          <a:p>
            <a:endParaRPr lang="en-US" dirty="0" smtClean="0"/>
          </a:p>
          <a:p>
            <a:endParaRPr lang="en-US" dirty="0" smtClean="0"/>
          </a:p>
          <a:p>
            <a:endParaRPr lang="en-US" dirty="0" smtClean="0"/>
          </a:p>
          <a:p>
            <a:endParaRPr lang="en-US" dirty="0" smtClean="0"/>
          </a:p>
          <a:p>
            <a:r>
              <a:rPr lang="en-US" dirty="0" smtClean="0"/>
              <a:t>“Least squares” solution</a:t>
            </a:r>
          </a:p>
          <a:p>
            <a:r>
              <a:rPr lang="en-US" dirty="0" smtClean="0"/>
              <a:t>For translations, is equal to mean displacement</a:t>
            </a:r>
            <a:endParaRPr lang="en-US" dirty="0"/>
          </a:p>
        </p:txBody>
      </p:sp>
      <p:pic>
        <p:nvPicPr>
          <p:cNvPr id="343042" name="Picture 2"/>
          <p:cNvPicPr>
            <a:picLocks noChangeAspect="1" noChangeArrowheads="1"/>
          </p:cNvPicPr>
          <p:nvPr/>
        </p:nvPicPr>
        <p:blipFill>
          <a:blip r:embed="rId3" cstate="print"/>
          <a:srcRect/>
          <a:stretch>
            <a:fillRect/>
          </a:stretch>
        </p:blipFill>
        <p:spPr bwMode="auto">
          <a:xfrm>
            <a:off x="304800" y="2285999"/>
            <a:ext cx="8458200" cy="1602606"/>
          </a:xfrm>
          <a:prstGeom prst="rect">
            <a:avLst/>
          </a:prstGeom>
          <a:noFill/>
          <a:ln w="9525">
            <a:noFill/>
            <a:miter lim="800000"/>
            <a:headEnd/>
            <a:tailEnd/>
          </a:ln>
        </p:spPr>
      </p:pic>
    </p:spTree>
    <p:extLst>
      <p:ext uri="{BB962C8B-B14F-4D97-AF65-F5344CB8AC3E}">
        <p14:creationId xmlns:p14="http://schemas.microsoft.com/office/powerpoint/2010/main" val="3749772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3042"/>
                                        </p:tgtEl>
                                        <p:attrNameLst>
                                          <p:attrName>style.visibility</p:attrName>
                                        </p:attrNameLst>
                                      </p:cBhvr>
                                      <p:to>
                                        <p:strVal val="visible"/>
                                      </p:to>
                                    </p:set>
                                    <p:animEffect transition="in" filter="fade">
                                      <p:cBhvr>
                                        <p:cTn id="7" dur="500"/>
                                        <p:tgtEl>
                                          <p:spTgt spid="3430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Final project</a:t>
            </a:r>
            <a:endParaRPr lang="en-US" dirty="0"/>
          </a:p>
        </p:txBody>
      </p:sp>
      <p:sp>
        <p:nvSpPr>
          <p:cNvPr id="11" name="Content Placeholder 2"/>
          <p:cNvSpPr>
            <a:spLocks noGrp="1"/>
          </p:cNvSpPr>
          <p:nvPr>
            <p:ph idx="1"/>
          </p:nvPr>
        </p:nvSpPr>
        <p:spPr>
          <a:xfrm>
            <a:off x="0" y="914400"/>
            <a:ext cx="8929496" cy="5640665"/>
          </a:xfrm>
        </p:spPr>
        <p:txBody>
          <a:bodyPr>
            <a:normAutofit fontScale="92500"/>
          </a:bodyPr>
          <a:lstStyle/>
          <a:p>
            <a:endParaRPr lang="en-US" dirty="0" smtClean="0"/>
          </a:p>
          <a:p>
            <a:r>
              <a:rPr lang="en-US" dirty="0" smtClean="0"/>
              <a:t>Due May 4</a:t>
            </a:r>
            <a:r>
              <a:rPr lang="en-US" baseline="30000" dirty="0" smtClean="0"/>
              <a:t>th</a:t>
            </a:r>
            <a:r>
              <a:rPr lang="en-US" dirty="0" smtClean="0"/>
              <a:t>.</a:t>
            </a:r>
          </a:p>
          <a:p>
            <a:r>
              <a:rPr lang="en-US" dirty="0" smtClean="0"/>
              <a:t>The final websites will be shared among students!! </a:t>
            </a:r>
          </a:p>
          <a:p>
            <a:r>
              <a:rPr lang="en-US" dirty="0" smtClean="0"/>
              <a:t>Presentations will be recorded as a 5 </a:t>
            </a:r>
            <a:r>
              <a:rPr lang="en-US" dirty="0" err="1" smtClean="0"/>
              <a:t>mins</a:t>
            </a:r>
            <a:r>
              <a:rPr lang="en-US" dirty="0" smtClean="0"/>
              <a:t> you-tube video! We will learn how to do this.  </a:t>
            </a:r>
          </a:p>
          <a:p>
            <a:r>
              <a:rPr lang="en-US" dirty="0" smtClean="0"/>
              <a:t>Cite the papers you used and the methods you implemented!! Do not copy codes form the internet!!! If you must copy one or two lines, cite the resources. Plagiarism is easy to detect these days!! </a:t>
            </a:r>
            <a:endParaRPr lang="en-US" dirty="0"/>
          </a:p>
          <a:p>
            <a:r>
              <a:rPr lang="en-US" dirty="0" smtClean="0"/>
              <a:t>Team members clearly specify who contributed</a:t>
            </a:r>
            <a:r>
              <a:rPr lang="en-US" dirty="0"/>
              <a:t> </a:t>
            </a:r>
            <a:r>
              <a:rPr lang="en-US" dirty="0" smtClean="0"/>
              <a:t>what in your final report. </a:t>
            </a:r>
          </a:p>
        </p:txBody>
      </p:sp>
    </p:spTree>
    <p:extLst>
      <p:ext uri="{BB962C8B-B14F-4D97-AF65-F5344CB8AC3E}">
        <p14:creationId xmlns:p14="http://schemas.microsoft.com/office/powerpoint/2010/main" val="3305783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Least squares formulation</a:t>
            </a:r>
            <a:endParaRPr lang="en-US" dirty="0"/>
          </a:p>
        </p:txBody>
      </p:sp>
      <p:sp>
        <p:nvSpPr>
          <p:cNvPr id="3" name="Content Placeholder 2"/>
          <p:cNvSpPr>
            <a:spLocks noGrp="1"/>
          </p:cNvSpPr>
          <p:nvPr>
            <p:ph idx="1"/>
          </p:nvPr>
        </p:nvSpPr>
        <p:spPr/>
        <p:txBody>
          <a:bodyPr/>
          <a:lstStyle/>
          <a:p>
            <a:r>
              <a:rPr lang="en-US" dirty="0" smtClean="0"/>
              <a:t>Can also write as a matrix equation</a:t>
            </a:r>
            <a:endParaRPr lang="en-US" dirty="0"/>
          </a:p>
        </p:txBody>
      </p:sp>
      <p:pic>
        <p:nvPicPr>
          <p:cNvPr id="344067" name="Picture 3"/>
          <p:cNvPicPr>
            <a:picLocks noChangeAspect="1" noChangeArrowheads="1"/>
          </p:cNvPicPr>
          <p:nvPr/>
        </p:nvPicPr>
        <p:blipFill>
          <a:blip r:embed="rId2" cstate="print"/>
          <a:srcRect/>
          <a:stretch>
            <a:fillRect/>
          </a:stretch>
        </p:blipFill>
        <p:spPr bwMode="auto">
          <a:xfrm>
            <a:off x="2209800" y="2477621"/>
            <a:ext cx="4724400" cy="3075316"/>
          </a:xfrm>
          <a:prstGeom prst="rect">
            <a:avLst/>
          </a:prstGeom>
          <a:noFill/>
          <a:ln w="9525">
            <a:noFill/>
            <a:miter lim="800000"/>
            <a:headEnd/>
            <a:tailEnd/>
          </a:ln>
        </p:spPr>
      </p:pic>
      <p:grpSp>
        <p:nvGrpSpPr>
          <p:cNvPr id="14" name="Group 13"/>
          <p:cNvGrpSpPr/>
          <p:nvPr/>
        </p:nvGrpSpPr>
        <p:grpSpPr>
          <a:xfrm>
            <a:off x="2525486" y="5673538"/>
            <a:ext cx="3932025" cy="1020394"/>
            <a:chOff x="2525486" y="5673538"/>
            <a:chExt cx="3932025" cy="1020394"/>
          </a:xfrm>
        </p:grpSpPr>
        <p:pic>
          <p:nvPicPr>
            <p:cNvPr id="344068" name="Picture 4"/>
            <p:cNvPicPr>
              <a:picLocks noChangeAspect="1" noChangeArrowheads="1"/>
            </p:cNvPicPr>
            <p:nvPr/>
          </p:nvPicPr>
          <p:blipFill>
            <a:blip r:embed="rId3" cstate="print"/>
            <a:srcRect/>
            <a:stretch>
              <a:fillRect/>
            </a:stretch>
          </p:blipFill>
          <p:spPr bwMode="auto">
            <a:xfrm>
              <a:off x="2557182" y="5673538"/>
              <a:ext cx="700554" cy="764241"/>
            </a:xfrm>
            <a:prstGeom prst="rect">
              <a:avLst/>
            </a:prstGeom>
            <a:noFill/>
            <a:ln w="9525">
              <a:noFill/>
              <a:miter lim="800000"/>
              <a:headEnd/>
              <a:tailEnd/>
            </a:ln>
          </p:spPr>
        </p:pic>
        <p:pic>
          <p:nvPicPr>
            <p:cNvPr id="344069" name="Picture 5"/>
            <p:cNvPicPr>
              <a:picLocks noChangeAspect="1" noChangeArrowheads="1"/>
            </p:cNvPicPr>
            <p:nvPr/>
          </p:nvPicPr>
          <p:blipFill>
            <a:blip r:embed="rId4" cstate="print"/>
            <a:srcRect/>
            <a:stretch>
              <a:fillRect/>
            </a:stretch>
          </p:blipFill>
          <p:spPr bwMode="auto">
            <a:xfrm>
              <a:off x="3946712" y="5673538"/>
              <a:ext cx="379227" cy="694765"/>
            </a:xfrm>
            <a:prstGeom prst="rect">
              <a:avLst/>
            </a:prstGeom>
            <a:noFill/>
            <a:ln w="9525">
              <a:noFill/>
              <a:miter lim="800000"/>
              <a:headEnd/>
              <a:tailEnd/>
            </a:ln>
          </p:spPr>
        </p:pic>
        <p:pic>
          <p:nvPicPr>
            <p:cNvPr id="344070" name="Picture 6"/>
            <p:cNvPicPr>
              <a:picLocks noChangeAspect="1" noChangeArrowheads="1"/>
            </p:cNvPicPr>
            <p:nvPr/>
          </p:nvPicPr>
          <p:blipFill>
            <a:blip r:embed="rId5" cstate="print"/>
            <a:srcRect/>
            <a:stretch>
              <a:fillRect/>
            </a:stretch>
          </p:blipFill>
          <p:spPr bwMode="auto">
            <a:xfrm>
              <a:off x="4641476" y="5881967"/>
              <a:ext cx="457485" cy="428438"/>
            </a:xfrm>
            <a:prstGeom prst="rect">
              <a:avLst/>
            </a:prstGeom>
            <a:noFill/>
            <a:ln w="9525">
              <a:noFill/>
              <a:miter lim="800000"/>
              <a:headEnd/>
              <a:tailEnd/>
            </a:ln>
          </p:spPr>
        </p:pic>
        <p:pic>
          <p:nvPicPr>
            <p:cNvPr id="344071" name="Picture 7"/>
            <p:cNvPicPr>
              <a:picLocks noChangeAspect="1" noChangeArrowheads="1"/>
            </p:cNvPicPr>
            <p:nvPr/>
          </p:nvPicPr>
          <p:blipFill>
            <a:blip r:embed="rId6" cstate="print"/>
            <a:srcRect/>
            <a:stretch>
              <a:fillRect/>
            </a:stretch>
          </p:blipFill>
          <p:spPr bwMode="auto">
            <a:xfrm>
              <a:off x="5753100" y="5673538"/>
              <a:ext cx="541338" cy="694765"/>
            </a:xfrm>
            <a:prstGeom prst="rect">
              <a:avLst/>
            </a:prstGeom>
            <a:noFill/>
            <a:ln w="9525">
              <a:noFill/>
              <a:miter lim="800000"/>
              <a:headEnd/>
              <a:tailEnd/>
            </a:ln>
          </p:spPr>
        </p:pic>
        <p:sp>
          <p:nvSpPr>
            <p:cNvPr id="11" name="TextBox 10"/>
            <p:cNvSpPr txBox="1"/>
            <p:nvPr/>
          </p:nvSpPr>
          <p:spPr>
            <a:xfrm>
              <a:off x="2525486" y="6324600"/>
              <a:ext cx="742511" cy="369332"/>
            </a:xfrm>
            <a:prstGeom prst="rect">
              <a:avLst/>
            </a:prstGeom>
            <a:noFill/>
          </p:spPr>
          <p:txBody>
            <a:bodyPr wrap="none" rtlCol="0">
              <a:spAutoFit/>
            </a:bodyPr>
            <a:lstStyle/>
            <a:p>
              <a:r>
                <a:rPr lang="en-US" dirty="0" smtClean="0"/>
                <a:t>2</a:t>
              </a:r>
              <a:r>
                <a:rPr lang="en-US" i="1" dirty="0" smtClean="0"/>
                <a:t>n </a:t>
              </a:r>
              <a:r>
                <a:rPr lang="en-US" dirty="0" smtClean="0"/>
                <a:t>x 2</a:t>
              </a:r>
              <a:endParaRPr lang="en-US" dirty="0"/>
            </a:p>
          </p:txBody>
        </p:sp>
        <p:sp>
          <p:nvSpPr>
            <p:cNvPr id="12" name="TextBox 11"/>
            <p:cNvSpPr txBox="1"/>
            <p:nvPr/>
          </p:nvSpPr>
          <p:spPr>
            <a:xfrm>
              <a:off x="3842658" y="6324600"/>
              <a:ext cx="623889" cy="369332"/>
            </a:xfrm>
            <a:prstGeom prst="rect">
              <a:avLst/>
            </a:prstGeom>
            <a:noFill/>
          </p:spPr>
          <p:txBody>
            <a:bodyPr wrap="none" rtlCol="0">
              <a:spAutoFit/>
            </a:bodyPr>
            <a:lstStyle/>
            <a:p>
              <a:r>
                <a:rPr lang="en-US" dirty="0" smtClean="0"/>
                <a:t>2</a:t>
              </a:r>
              <a:r>
                <a:rPr lang="en-US" i="1" dirty="0" smtClean="0"/>
                <a:t> </a:t>
              </a:r>
              <a:r>
                <a:rPr lang="en-US" dirty="0" smtClean="0"/>
                <a:t>x 1</a:t>
              </a:r>
              <a:endParaRPr lang="en-US" dirty="0"/>
            </a:p>
          </p:txBody>
        </p:sp>
        <p:sp>
          <p:nvSpPr>
            <p:cNvPr id="13" name="TextBox 12"/>
            <p:cNvSpPr txBox="1"/>
            <p:nvPr/>
          </p:nvSpPr>
          <p:spPr>
            <a:xfrm>
              <a:off x="5715000" y="6324600"/>
              <a:ext cx="742511" cy="369332"/>
            </a:xfrm>
            <a:prstGeom prst="rect">
              <a:avLst/>
            </a:prstGeom>
            <a:noFill/>
          </p:spPr>
          <p:txBody>
            <a:bodyPr wrap="none" rtlCol="0">
              <a:spAutoFit/>
            </a:bodyPr>
            <a:lstStyle/>
            <a:p>
              <a:r>
                <a:rPr lang="en-US" dirty="0" smtClean="0"/>
                <a:t>2</a:t>
              </a:r>
              <a:r>
                <a:rPr lang="en-US" i="1" dirty="0" smtClean="0"/>
                <a:t>n </a:t>
              </a:r>
              <a:r>
                <a:rPr lang="en-US" dirty="0" smtClean="0"/>
                <a:t>x 1</a:t>
              </a:r>
              <a:endParaRPr lang="en-US" dirty="0"/>
            </a:p>
          </p:txBody>
        </p:sp>
      </p:grpSp>
    </p:spTree>
    <p:extLst>
      <p:ext uri="{BB962C8B-B14F-4D97-AF65-F5344CB8AC3E}">
        <p14:creationId xmlns:p14="http://schemas.microsoft.com/office/powerpoint/2010/main" val="67333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4067"/>
                                        </p:tgtEl>
                                        <p:attrNameLst>
                                          <p:attrName>style.visibility</p:attrName>
                                        </p:attrNameLst>
                                      </p:cBhvr>
                                      <p:to>
                                        <p:strVal val="visible"/>
                                      </p:to>
                                    </p:set>
                                    <p:animEffect transition="in" filter="fade">
                                      <p:cBhvr>
                                        <p:cTn id="7" dur="500"/>
                                        <p:tgtEl>
                                          <p:spTgt spid="344067"/>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Product mini-review</a:t>
            </a:r>
            <a:endParaRPr lang="en-US" dirty="0"/>
          </a:p>
        </p:txBody>
      </p:sp>
      <p:sp>
        <p:nvSpPr>
          <p:cNvPr id="3" name="Content Placeholder 2"/>
          <p:cNvSpPr>
            <a:spLocks noGrp="1"/>
          </p:cNvSpPr>
          <p:nvPr>
            <p:ph idx="1"/>
          </p:nvPr>
        </p:nvSpPr>
        <p:spPr/>
        <p:txBody>
          <a:bodyPr/>
          <a:lstStyle/>
          <a:p>
            <a:r>
              <a:rPr lang="en-US" dirty="0" smtClean="0">
                <a:hlinkClick r:id="rId2"/>
              </a:rPr>
              <a:t>http://en.wikipedia.org/wiki/Matrix_multiplication</a:t>
            </a:r>
            <a:endParaRPr lang="en-US" dirty="0" smtClean="0"/>
          </a:p>
          <a:p>
            <a:endParaRPr lang="en-US" dirty="0"/>
          </a:p>
          <a:p>
            <a:r>
              <a:rPr lang="en-US" dirty="0" smtClean="0"/>
              <a:t>System of linear equations</a:t>
            </a:r>
          </a:p>
          <a:p>
            <a:pPr marL="400050" lvl="1" indent="0">
              <a:buNone/>
            </a:pPr>
            <a:r>
              <a:rPr lang="en-US" dirty="0" smtClean="0">
                <a:hlinkClick r:id="rId3"/>
              </a:rPr>
              <a:t>http://en.wikipedia.org/wiki/System_of_linear_equations</a:t>
            </a:r>
            <a:endParaRPr lang="en-US" dirty="0" smtClean="0"/>
          </a:p>
          <a:p>
            <a:pPr marL="400050" lvl="1" indent="0">
              <a:buNone/>
            </a:pPr>
            <a:endParaRPr lang="en-US" dirty="0"/>
          </a:p>
        </p:txBody>
      </p:sp>
    </p:spTree>
    <p:extLst>
      <p:ext uri="{BB962C8B-B14F-4D97-AF65-F5344CB8AC3E}">
        <p14:creationId xmlns:p14="http://schemas.microsoft.com/office/powerpoint/2010/main" val="1438158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Matrix manipulations with </a:t>
            </a:r>
            <a:r>
              <a:rPr lang="en-US" dirty="0" err="1" smtClean="0"/>
              <a:t>Numpy</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hlinkClick r:id="rId2"/>
              </a:rPr>
              <a:t>http://www.python-course.eu/matrix_arithmetic.php</a:t>
            </a:r>
            <a:endParaRPr lang="en-US" dirty="0" smtClean="0"/>
          </a:p>
          <a:p>
            <a:endParaRPr lang="en-US" dirty="0"/>
          </a:p>
          <a:p>
            <a:r>
              <a:rPr lang="en-US" dirty="0" smtClean="0">
                <a:hlinkClick r:id="rId3"/>
              </a:rPr>
              <a:t>https://jameshensman.wordpress.com/2010/06/14/multiple-matrix-multiplication-in-numpy/</a:t>
            </a:r>
            <a:endParaRPr lang="en-US" dirty="0" smtClean="0"/>
          </a:p>
          <a:p>
            <a:endParaRPr lang="en-US" dirty="0" smtClean="0"/>
          </a:p>
          <a:p>
            <a:endParaRPr lang="en-US" dirty="0"/>
          </a:p>
        </p:txBody>
      </p:sp>
    </p:spTree>
    <p:extLst>
      <p:ext uri="{BB962C8B-B14F-4D97-AF65-F5344CB8AC3E}">
        <p14:creationId xmlns:p14="http://schemas.microsoft.com/office/powerpoint/2010/main" val="451572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Least squares</a:t>
            </a:r>
            <a:endParaRPr lang="en-US" dirty="0"/>
          </a:p>
        </p:txBody>
      </p:sp>
      <p:sp>
        <p:nvSpPr>
          <p:cNvPr id="3" name="Content Placeholder 2"/>
          <p:cNvSpPr>
            <a:spLocks noGrp="1"/>
          </p:cNvSpPr>
          <p:nvPr>
            <p:ph idx="1"/>
          </p:nvPr>
        </p:nvSpPr>
        <p:spPr>
          <a:xfrm>
            <a:off x="457200" y="2286000"/>
            <a:ext cx="8229600" cy="3459163"/>
          </a:xfrm>
        </p:spPr>
        <p:txBody>
          <a:bodyPr/>
          <a:lstStyle/>
          <a:p>
            <a:r>
              <a:rPr lang="en-US" dirty="0" smtClean="0"/>
              <a:t>Find </a:t>
            </a:r>
            <a:r>
              <a:rPr lang="en-US" b="1" dirty="0" smtClean="0"/>
              <a:t>t</a:t>
            </a:r>
            <a:r>
              <a:rPr lang="en-US" dirty="0" smtClean="0"/>
              <a:t> that minimizes </a:t>
            </a:r>
          </a:p>
          <a:p>
            <a:endParaRPr lang="en-US" dirty="0" smtClean="0"/>
          </a:p>
          <a:p>
            <a:pPr>
              <a:buNone/>
            </a:pPr>
            <a:endParaRPr lang="en-US" dirty="0" smtClean="0"/>
          </a:p>
        </p:txBody>
      </p:sp>
      <p:pic>
        <p:nvPicPr>
          <p:cNvPr id="345091" name="Picture 3"/>
          <p:cNvPicPr>
            <a:picLocks noChangeAspect="1" noChangeArrowheads="1"/>
          </p:cNvPicPr>
          <p:nvPr/>
        </p:nvPicPr>
        <p:blipFill>
          <a:blip r:embed="rId3" cstate="print"/>
          <a:srcRect/>
          <a:stretch>
            <a:fillRect/>
          </a:stretch>
        </p:blipFill>
        <p:spPr bwMode="auto">
          <a:xfrm>
            <a:off x="3324726" y="1507876"/>
            <a:ext cx="2189748" cy="630450"/>
          </a:xfrm>
          <a:prstGeom prst="rect">
            <a:avLst/>
          </a:prstGeom>
          <a:noFill/>
          <a:ln w="9525">
            <a:noFill/>
            <a:miter lim="800000"/>
            <a:headEnd/>
            <a:tailEnd/>
          </a:ln>
        </p:spPr>
      </p:pic>
      <p:pic>
        <p:nvPicPr>
          <p:cNvPr id="345092" name="Picture 4"/>
          <p:cNvPicPr>
            <a:picLocks noChangeAspect="1" noChangeArrowheads="1"/>
          </p:cNvPicPr>
          <p:nvPr/>
        </p:nvPicPr>
        <p:blipFill>
          <a:blip r:embed="rId4" cstate="print"/>
          <a:srcRect/>
          <a:stretch>
            <a:fillRect/>
          </a:stretch>
        </p:blipFill>
        <p:spPr bwMode="auto">
          <a:xfrm>
            <a:off x="2971800" y="2895600"/>
            <a:ext cx="2971800" cy="865734"/>
          </a:xfrm>
          <a:prstGeom prst="rect">
            <a:avLst/>
          </a:prstGeom>
          <a:noFill/>
          <a:ln w="9525">
            <a:noFill/>
            <a:miter lim="800000"/>
            <a:headEnd/>
            <a:tailEnd/>
          </a:ln>
        </p:spPr>
      </p:pic>
    </p:spTree>
    <p:extLst>
      <p:ext uri="{BB962C8B-B14F-4D97-AF65-F5344CB8AC3E}">
        <p14:creationId xmlns:p14="http://schemas.microsoft.com/office/powerpoint/2010/main" val="1171920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45092"/>
                                        </p:tgtEl>
                                        <p:attrNameLst>
                                          <p:attrName>style.visibility</p:attrName>
                                        </p:attrNameLst>
                                      </p:cBhvr>
                                      <p:to>
                                        <p:strVal val="visible"/>
                                      </p:to>
                                    </p:set>
                                    <p:animEffect transition="in" filter="fade">
                                      <p:cBhvr>
                                        <p:cTn id="10" dur="500"/>
                                        <p:tgtEl>
                                          <p:spTgt spid="345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143000"/>
          </a:xfrm>
        </p:spPr>
        <p:txBody>
          <a:bodyPr/>
          <a:lstStyle/>
          <a:p>
            <a:pPr algn="l"/>
            <a:r>
              <a:rPr lang="en-US" dirty="0" smtClean="0"/>
              <a:t>Least squares: find t to minimize</a:t>
            </a:r>
            <a:endParaRPr lang="en-US" dirty="0"/>
          </a:p>
        </p:txBody>
      </p:sp>
      <p:sp>
        <p:nvSpPr>
          <p:cNvPr id="3" name="Content Placeholder 2"/>
          <p:cNvSpPr>
            <a:spLocks noGrp="1"/>
          </p:cNvSpPr>
          <p:nvPr>
            <p:ph idx="1"/>
          </p:nvPr>
        </p:nvSpPr>
        <p:spPr>
          <a:xfrm>
            <a:off x="457200" y="3418735"/>
            <a:ext cx="8229600" cy="3459163"/>
          </a:xfrm>
        </p:spPr>
        <p:txBody>
          <a:bodyPr/>
          <a:lstStyle/>
          <a:p>
            <a:r>
              <a:rPr lang="en-US" dirty="0" smtClean="0"/>
              <a:t>To solve, form the </a:t>
            </a:r>
            <a:r>
              <a:rPr lang="en-US" i="1" dirty="0" smtClean="0"/>
              <a:t>normal equations</a:t>
            </a:r>
          </a:p>
          <a:p>
            <a:pPr lvl="2"/>
            <a:r>
              <a:rPr lang="en-US" dirty="0" smtClean="0"/>
              <a:t>Differentiate and equate to 0 to minimize</a:t>
            </a:r>
            <a:endParaRPr lang="en-US" dirty="0"/>
          </a:p>
        </p:txBody>
      </p:sp>
      <p:pic>
        <p:nvPicPr>
          <p:cNvPr id="345092" name="Picture 4"/>
          <p:cNvPicPr>
            <a:picLocks noChangeAspect="1" noChangeArrowheads="1"/>
          </p:cNvPicPr>
          <p:nvPr/>
        </p:nvPicPr>
        <p:blipFill>
          <a:blip r:embed="rId3" cstate="print"/>
          <a:srcRect/>
          <a:stretch>
            <a:fillRect/>
          </a:stretch>
        </p:blipFill>
        <p:spPr bwMode="auto">
          <a:xfrm>
            <a:off x="6019800" y="1066800"/>
            <a:ext cx="2971800" cy="865734"/>
          </a:xfrm>
          <a:prstGeom prst="rect">
            <a:avLst/>
          </a:prstGeom>
          <a:noFill/>
          <a:ln w="9525">
            <a:noFill/>
            <a:miter lim="800000"/>
            <a:headEnd/>
            <a:tailEnd/>
          </a:ln>
        </p:spPr>
      </p:pic>
      <p:pic>
        <p:nvPicPr>
          <p:cNvPr id="345093" name="Picture 5"/>
          <p:cNvPicPr>
            <a:picLocks noChangeAspect="1" noChangeArrowheads="1"/>
          </p:cNvPicPr>
          <p:nvPr/>
        </p:nvPicPr>
        <p:blipFill>
          <a:blip r:embed="rId4" cstate="print"/>
          <a:srcRect/>
          <a:stretch>
            <a:fillRect/>
          </a:stretch>
        </p:blipFill>
        <p:spPr bwMode="auto">
          <a:xfrm>
            <a:off x="2438400" y="4648200"/>
            <a:ext cx="4084586" cy="733640"/>
          </a:xfrm>
          <a:prstGeom prst="rect">
            <a:avLst/>
          </a:prstGeom>
          <a:noFill/>
          <a:ln w="9525">
            <a:noFill/>
            <a:miter lim="800000"/>
            <a:headEnd/>
            <a:tailEnd/>
          </a:ln>
        </p:spPr>
      </p:pic>
      <p:pic>
        <p:nvPicPr>
          <p:cNvPr id="345094" name="Picture 6"/>
          <p:cNvPicPr>
            <a:picLocks noChangeAspect="1" noChangeArrowheads="1"/>
          </p:cNvPicPr>
          <p:nvPr/>
        </p:nvPicPr>
        <p:blipFill>
          <a:blip r:embed="rId5" cstate="print"/>
          <a:srcRect/>
          <a:stretch>
            <a:fillRect/>
          </a:stretch>
        </p:blipFill>
        <p:spPr bwMode="auto">
          <a:xfrm>
            <a:off x="1600200" y="5638800"/>
            <a:ext cx="5600700" cy="1068732"/>
          </a:xfrm>
          <a:prstGeom prst="rect">
            <a:avLst/>
          </a:prstGeom>
          <a:noFill/>
          <a:ln w="9525">
            <a:noFill/>
            <a:miter lim="800000"/>
            <a:headEnd/>
            <a:tailEnd/>
          </a:ln>
        </p:spPr>
      </p:pic>
      <p:pic>
        <p:nvPicPr>
          <p:cNvPr id="5" name="Picture 4" descr="CodeCogsEqn-8.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9200" y="2286000"/>
            <a:ext cx="6531429" cy="609600"/>
          </a:xfrm>
          <a:prstGeom prst="rect">
            <a:avLst/>
          </a:prstGeom>
        </p:spPr>
      </p:pic>
    </p:spTree>
    <p:extLst>
      <p:ext uri="{BB962C8B-B14F-4D97-AF65-F5344CB8AC3E}">
        <p14:creationId xmlns:p14="http://schemas.microsoft.com/office/powerpoint/2010/main" val="3428706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5092"/>
                                        </p:tgtEl>
                                        <p:attrNameLst>
                                          <p:attrName>style.visibility</p:attrName>
                                        </p:attrNameLst>
                                      </p:cBhvr>
                                      <p:to>
                                        <p:strVal val="visible"/>
                                      </p:to>
                                    </p:set>
                                    <p:animEffect transition="in" filter="fade">
                                      <p:cBhvr>
                                        <p:cTn id="7" dur="500"/>
                                        <p:tgtEl>
                                          <p:spTgt spid="3450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5093"/>
                                        </p:tgtEl>
                                        <p:attrNameLst>
                                          <p:attrName>style.visibility</p:attrName>
                                        </p:attrNameLst>
                                      </p:cBhvr>
                                      <p:to>
                                        <p:strVal val="visible"/>
                                      </p:to>
                                    </p:set>
                                    <p:animEffect transition="in" filter="fade">
                                      <p:cBhvr>
                                        <p:cTn id="22" dur="500"/>
                                        <p:tgtEl>
                                          <p:spTgt spid="34509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5094"/>
                                        </p:tgtEl>
                                        <p:attrNameLst>
                                          <p:attrName>style.visibility</p:attrName>
                                        </p:attrNameLst>
                                      </p:cBhvr>
                                      <p:to>
                                        <p:strVal val="visible"/>
                                      </p:to>
                                    </p:set>
                                    <p:animEffect transition="in" filter="fade">
                                      <p:cBhvr>
                                        <p:cTn id="27" dur="500"/>
                                        <p:tgtEl>
                                          <p:spTgt spid="345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Affine transformations</a:t>
            </a:r>
            <a:endParaRPr lang="en-US" dirty="0"/>
          </a:p>
        </p:txBody>
      </p:sp>
      <p:sp>
        <p:nvSpPr>
          <p:cNvPr id="3" name="Content Placeholder 2"/>
          <p:cNvSpPr>
            <a:spLocks noGrp="1"/>
          </p:cNvSpPr>
          <p:nvPr>
            <p:ph idx="1"/>
          </p:nvPr>
        </p:nvSpPr>
        <p:spPr>
          <a:xfrm>
            <a:off x="457200" y="3352800"/>
            <a:ext cx="8229600" cy="2773363"/>
          </a:xfrm>
        </p:spPr>
        <p:txBody>
          <a:bodyPr/>
          <a:lstStyle/>
          <a:p>
            <a:r>
              <a:rPr lang="en-US" dirty="0" smtClean="0"/>
              <a:t>How many unknowns?</a:t>
            </a:r>
          </a:p>
          <a:p>
            <a:r>
              <a:rPr lang="en-US" dirty="0" smtClean="0"/>
              <a:t>How many equations per match?</a:t>
            </a:r>
          </a:p>
          <a:p>
            <a:r>
              <a:rPr lang="en-US" dirty="0" smtClean="0"/>
              <a:t>How many matches do we need?</a:t>
            </a:r>
            <a:endParaRPr lang="en-US" dirty="0"/>
          </a:p>
        </p:txBody>
      </p:sp>
      <p:pic>
        <p:nvPicPr>
          <p:cNvPr id="346114" name="Picture 2"/>
          <p:cNvPicPr>
            <a:picLocks noChangeAspect="1" noChangeArrowheads="1"/>
          </p:cNvPicPr>
          <p:nvPr/>
        </p:nvPicPr>
        <p:blipFill>
          <a:blip r:embed="rId3" cstate="print"/>
          <a:srcRect/>
          <a:stretch>
            <a:fillRect/>
          </a:stretch>
        </p:blipFill>
        <p:spPr bwMode="auto">
          <a:xfrm>
            <a:off x="520270" y="1625239"/>
            <a:ext cx="8090330" cy="1473922"/>
          </a:xfrm>
          <a:prstGeom prst="rect">
            <a:avLst/>
          </a:prstGeom>
          <a:noFill/>
          <a:ln w="9525">
            <a:noFill/>
            <a:miter lim="800000"/>
            <a:headEnd/>
            <a:tailEnd/>
          </a:ln>
        </p:spPr>
      </p:pic>
      <p:sp>
        <p:nvSpPr>
          <p:cNvPr id="6" name="Rectangle 5"/>
          <p:cNvSpPr/>
          <p:nvPr/>
        </p:nvSpPr>
        <p:spPr>
          <a:xfrm>
            <a:off x="5486400" y="1371600"/>
            <a:ext cx="3429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C:\snavely\matlab\A2P3\search.png"/>
          <p:cNvPicPr>
            <a:picLocks noChangeAspect="1" noChangeArrowheads="1"/>
          </p:cNvPicPr>
          <p:nvPr/>
        </p:nvPicPr>
        <p:blipFill>
          <a:blip r:embed="rId4" cstate="print"/>
          <a:srcRect/>
          <a:stretch>
            <a:fillRect/>
          </a:stretch>
        </p:blipFill>
        <p:spPr bwMode="auto">
          <a:xfrm>
            <a:off x="7086600" y="1676400"/>
            <a:ext cx="1756312" cy="1526150"/>
          </a:xfrm>
          <a:prstGeom prst="rect">
            <a:avLst/>
          </a:prstGeom>
          <a:noFill/>
          <a:ln>
            <a:solidFill>
              <a:schemeClr val="tx1"/>
            </a:solidFill>
          </a:ln>
          <a:effectLst>
            <a:outerShdw blurRad="50800" dist="38100" dir="2700000" algn="tl" rotWithShape="0">
              <a:prstClr val="black">
                <a:alpha val="40000"/>
              </a:prstClr>
            </a:outerShdw>
          </a:effectLst>
        </p:spPr>
      </p:pic>
      <p:pic>
        <p:nvPicPr>
          <p:cNvPr id="8" name="Picture 3"/>
          <p:cNvPicPr>
            <a:picLocks noChangeAspect="1" noChangeArrowheads="1"/>
          </p:cNvPicPr>
          <p:nvPr/>
        </p:nvPicPr>
        <p:blipFill>
          <a:blip r:embed="rId5" cstate="print"/>
          <a:srcRect/>
          <a:stretch>
            <a:fillRect/>
          </a:stretch>
        </p:blipFill>
        <p:spPr bwMode="auto">
          <a:xfrm>
            <a:off x="5791200" y="1600200"/>
            <a:ext cx="1066332" cy="162082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55410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Affine transformations</a:t>
            </a:r>
            <a:endParaRPr lang="en-US" dirty="0"/>
          </a:p>
        </p:txBody>
      </p:sp>
      <p:sp>
        <p:nvSpPr>
          <p:cNvPr id="3" name="Content Placeholder 2"/>
          <p:cNvSpPr>
            <a:spLocks noGrp="1"/>
          </p:cNvSpPr>
          <p:nvPr>
            <p:ph idx="1"/>
          </p:nvPr>
        </p:nvSpPr>
        <p:spPr/>
        <p:txBody>
          <a:bodyPr/>
          <a:lstStyle/>
          <a:p>
            <a:r>
              <a:rPr lang="en-US" dirty="0" smtClean="0"/>
              <a:t>Residuals:</a:t>
            </a:r>
          </a:p>
          <a:p>
            <a:endParaRPr lang="en-US" dirty="0" smtClean="0"/>
          </a:p>
          <a:p>
            <a:endParaRPr lang="en-US" dirty="0" smtClean="0"/>
          </a:p>
          <a:p>
            <a:endParaRPr lang="en-US" dirty="0" smtClean="0"/>
          </a:p>
          <a:p>
            <a:r>
              <a:rPr lang="en-US" dirty="0" smtClean="0"/>
              <a:t>Cost function:</a:t>
            </a:r>
            <a:endParaRPr lang="en-US" dirty="0"/>
          </a:p>
        </p:txBody>
      </p:sp>
      <p:pic>
        <p:nvPicPr>
          <p:cNvPr id="347138" name="Picture 2"/>
          <p:cNvPicPr>
            <a:picLocks noChangeAspect="1" noChangeArrowheads="1"/>
          </p:cNvPicPr>
          <p:nvPr/>
        </p:nvPicPr>
        <p:blipFill>
          <a:blip r:embed="rId2" cstate="print"/>
          <a:srcRect/>
          <a:stretch>
            <a:fillRect/>
          </a:stretch>
        </p:blipFill>
        <p:spPr bwMode="auto">
          <a:xfrm>
            <a:off x="284813" y="2182762"/>
            <a:ext cx="8431500" cy="1322438"/>
          </a:xfrm>
          <a:prstGeom prst="rect">
            <a:avLst/>
          </a:prstGeom>
          <a:noFill/>
          <a:ln w="9525">
            <a:noFill/>
            <a:miter lim="800000"/>
            <a:headEnd/>
            <a:tailEnd/>
          </a:ln>
        </p:spPr>
      </p:pic>
      <p:grpSp>
        <p:nvGrpSpPr>
          <p:cNvPr id="8" name="Group 7"/>
          <p:cNvGrpSpPr/>
          <p:nvPr/>
        </p:nvGrpSpPr>
        <p:grpSpPr>
          <a:xfrm>
            <a:off x="335448" y="4572000"/>
            <a:ext cx="8503752" cy="1981200"/>
            <a:chOff x="609600" y="4572000"/>
            <a:chExt cx="8503752" cy="1981200"/>
          </a:xfrm>
        </p:grpSpPr>
        <p:pic>
          <p:nvPicPr>
            <p:cNvPr id="347140" name="Picture 4"/>
            <p:cNvPicPr>
              <a:picLocks noChangeAspect="1" noChangeArrowheads="1"/>
            </p:cNvPicPr>
            <p:nvPr/>
          </p:nvPicPr>
          <p:blipFill>
            <a:blip r:embed="rId3" cstate="print"/>
            <a:srcRect/>
            <a:stretch>
              <a:fillRect/>
            </a:stretch>
          </p:blipFill>
          <p:spPr bwMode="auto">
            <a:xfrm>
              <a:off x="609600" y="4572000"/>
              <a:ext cx="3305176" cy="815674"/>
            </a:xfrm>
            <a:prstGeom prst="rect">
              <a:avLst/>
            </a:prstGeom>
            <a:noFill/>
            <a:ln w="9525">
              <a:noFill/>
              <a:miter lim="800000"/>
              <a:headEnd/>
              <a:tailEnd/>
            </a:ln>
          </p:spPr>
        </p:pic>
        <p:pic>
          <p:nvPicPr>
            <p:cNvPr id="347141" name="Picture 5"/>
            <p:cNvPicPr>
              <a:picLocks noChangeAspect="1" noChangeArrowheads="1"/>
            </p:cNvPicPr>
            <p:nvPr/>
          </p:nvPicPr>
          <p:blipFill>
            <a:blip r:embed="rId4" cstate="print"/>
            <a:srcRect/>
            <a:stretch>
              <a:fillRect/>
            </a:stretch>
          </p:blipFill>
          <p:spPr bwMode="auto">
            <a:xfrm>
              <a:off x="1458684" y="5181600"/>
              <a:ext cx="7654668" cy="1371600"/>
            </a:xfrm>
            <a:prstGeom prst="rect">
              <a:avLst/>
            </a:prstGeom>
            <a:noFill/>
            <a:ln w="9525">
              <a:noFill/>
              <a:miter lim="800000"/>
              <a:headEnd/>
              <a:tailEnd/>
            </a:ln>
          </p:spPr>
        </p:pic>
      </p:grpSp>
    </p:spTree>
    <p:extLst>
      <p:ext uri="{BB962C8B-B14F-4D97-AF65-F5344CB8AC3E}">
        <p14:creationId xmlns:p14="http://schemas.microsoft.com/office/powerpoint/2010/main" val="3428219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Affine transformations</a:t>
            </a:r>
            <a:endParaRPr lang="en-US" dirty="0"/>
          </a:p>
        </p:txBody>
      </p:sp>
      <p:sp>
        <p:nvSpPr>
          <p:cNvPr id="3" name="Content Placeholder 2"/>
          <p:cNvSpPr>
            <a:spLocks noGrp="1"/>
          </p:cNvSpPr>
          <p:nvPr>
            <p:ph idx="1"/>
          </p:nvPr>
        </p:nvSpPr>
        <p:spPr/>
        <p:txBody>
          <a:bodyPr/>
          <a:lstStyle/>
          <a:p>
            <a:r>
              <a:rPr lang="en-US" dirty="0" smtClean="0"/>
              <a:t>Matrix form</a:t>
            </a:r>
            <a:endParaRPr lang="en-US" dirty="0"/>
          </a:p>
        </p:txBody>
      </p:sp>
      <p:pic>
        <p:nvPicPr>
          <p:cNvPr id="348162" name="Picture 2"/>
          <p:cNvPicPr>
            <a:picLocks noChangeAspect="1" noChangeArrowheads="1"/>
          </p:cNvPicPr>
          <p:nvPr/>
        </p:nvPicPr>
        <p:blipFill>
          <a:blip r:embed="rId2" cstate="print"/>
          <a:srcRect/>
          <a:stretch>
            <a:fillRect/>
          </a:stretch>
        </p:blipFill>
        <p:spPr bwMode="auto">
          <a:xfrm>
            <a:off x="1295400" y="2286000"/>
            <a:ext cx="6400800" cy="3732044"/>
          </a:xfrm>
          <a:prstGeom prst="rect">
            <a:avLst/>
          </a:prstGeom>
          <a:noFill/>
          <a:ln w="9525">
            <a:noFill/>
            <a:miter lim="800000"/>
            <a:headEnd/>
            <a:tailEnd/>
          </a:ln>
        </p:spPr>
      </p:pic>
      <p:grpSp>
        <p:nvGrpSpPr>
          <p:cNvPr id="5" name="Group 4"/>
          <p:cNvGrpSpPr/>
          <p:nvPr/>
        </p:nvGrpSpPr>
        <p:grpSpPr>
          <a:xfrm>
            <a:off x="2895600" y="5900057"/>
            <a:ext cx="4518061" cy="947824"/>
            <a:chOff x="856165" y="5528066"/>
            <a:chExt cx="5498730" cy="1153552"/>
          </a:xfrm>
        </p:grpSpPr>
        <p:pic>
          <p:nvPicPr>
            <p:cNvPr id="6" name="Picture 4"/>
            <p:cNvPicPr>
              <a:picLocks noChangeAspect="1" noChangeArrowheads="1"/>
            </p:cNvPicPr>
            <p:nvPr/>
          </p:nvPicPr>
          <p:blipFill>
            <a:blip r:embed="rId3" cstate="print"/>
            <a:srcRect/>
            <a:stretch>
              <a:fillRect/>
            </a:stretch>
          </p:blipFill>
          <p:spPr bwMode="auto">
            <a:xfrm>
              <a:off x="980005" y="5581059"/>
              <a:ext cx="700555" cy="764241"/>
            </a:xfrm>
            <a:prstGeom prst="rect">
              <a:avLst/>
            </a:prstGeom>
            <a:noFill/>
            <a:ln w="9525">
              <a:noFill/>
              <a:miter lim="800000"/>
              <a:headEnd/>
              <a:tailEnd/>
            </a:ln>
          </p:spPr>
        </p:pic>
        <p:pic>
          <p:nvPicPr>
            <p:cNvPr id="7" name="Picture 5"/>
            <p:cNvPicPr>
              <a:picLocks noChangeAspect="1" noChangeArrowheads="1"/>
            </p:cNvPicPr>
            <p:nvPr/>
          </p:nvPicPr>
          <p:blipFill>
            <a:blip r:embed="rId4" cstate="print"/>
            <a:srcRect/>
            <a:stretch>
              <a:fillRect/>
            </a:stretch>
          </p:blipFill>
          <p:spPr bwMode="auto">
            <a:xfrm>
              <a:off x="4092439" y="5528066"/>
              <a:ext cx="379228" cy="694765"/>
            </a:xfrm>
            <a:prstGeom prst="rect">
              <a:avLst/>
            </a:prstGeom>
            <a:noFill/>
            <a:ln w="9525">
              <a:noFill/>
              <a:miter lim="800000"/>
              <a:headEnd/>
              <a:tailEnd/>
            </a:ln>
          </p:spPr>
        </p:pic>
        <p:pic>
          <p:nvPicPr>
            <p:cNvPr id="8" name="Picture 6"/>
            <p:cNvPicPr>
              <a:picLocks noChangeAspect="1" noChangeArrowheads="1"/>
            </p:cNvPicPr>
            <p:nvPr/>
          </p:nvPicPr>
          <p:blipFill>
            <a:blip r:embed="rId5" cstate="print"/>
            <a:srcRect/>
            <a:stretch>
              <a:fillRect/>
            </a:stretch>
          </p:blipFill>
          <p:spPr bwMode="auto">
            <a:xfrm>
              <a:off x="4929671" y="5695809"/>
              <a:ext cx="457486" cy="428438"/>
            </a:xfrm>
            <a:prstGeom prst="rect">
              <a:avLst/>
            </a:prstGeom>
            <a:noFill/>
            <a:ln w="9525">
              <a:noFill/>
              <a:miter lim="800000"/>
              <a:headEnd/>
              <a:tailEnd/>
            </a:ln>
          </p:spPr>
        </p:pic>
        <p:pic>
          <p:nvPicPr>
            <p:cNvPr id="9" name="Picture 7"/>
            <p:cNvPicPr>
              <a:picLocks noChangeAspect="1" noChangeArrowheads="1"/>
            </p:cNvPicPr>
            <p:nvPr/>
          </p:nvPicPr>
          <p:blipFill>
            <a:blip r:embed="rId6" cstate="print"/>
            <a:srcRect/>
            <a:stretch>
              <a:fillRect/>
            </a:stretch>
          </p:blipFill>
          <p:spPr bwMode="auto">
            <a:xfrm>
              <a:off x="5718371" y="5581059"/>
              <a:ext cx="541339" cy="694765"/>
            </a:xfrm>
            <a:prstGeom prst="rect">
              <a:avLst/>
            </a:prstGeom>
            <a:noFill/>
            <a:ln w="9525">
              <a:noFill/>
              <a:miter lim="800000"/>
              <a:headEnd/>
              <a:tailEnd/>
            </a:ln>
          </p:spPr>
        </p:pic>
        <p:sp>
          <p:nvSpPr>
            <p:cNvPr id="10" name="TextBox 9"/>
            <p:cNvSpPr txBox="1"/>
            <p:nvPr/>
          </p:nvSpPr>
          <p:spPr>
            <a:xfrm>
              <a:off x="856165" y="6232121"/>
              <a:ext cx="903677" cy="449497"/>
            </a:xfrm>
            <a:prstGeom prst="rect">
              <a:avLst/>
            </a:prstGeom>
            <a:noFill/>
          </p:spPr>
          <p:txBody>
            <a:bodyPr wrap="none" rtlCol="0">
              <a:spAutoFit/>
            </a:bodyPr>
            <a:lstStyle/>
            <a:p>
              <a:r>
                <a:rPr lang="en-US" dirty="0" smtClean="0"/>
                <a:t>2</a:t>
              </a:r>
              <a:r>
                <a:rPr lang="en-US" i="1" dirty="0" smtClean="0"/>
                <a:t>n </a:t>
              </a:r>
              <a:r>
                <a:rPr lang="en-US" dirty="0" smtClean="0"/>
                <a:t>x 6</a:t>
              </a:r>
              <a:endParaRPr lang="en-US" dirty="0"/>
            </a:p>
          </p:txBody>
        </p:sp>
        <p:sp>
          <p:nvSpPr>
            <p:cNvPr id="11" name="TextBox 10"/>
            <p:cNvSpPr txBox="1"/>
            <p:nvPr/>
          </p:nvSpPr>
          <p:spPr>
            <a:xfrm>
              <a:off x="3943070" y="6111002"/>
              <a:ext cx="759307" cy="449497"/>
            </a:xfrm>
            <a:prstGeom prst="rect">
              <a:avLst/>
            </a:prstGeom>
            <a:noFill/>
          </p:spPr>
          <p:txBody>
            <a:bodyPr wrap="none" rtlCol="0">
              <a:spAutoFit/>
            </a:bodyPr>
            <a:lstStyle/>
            <a:p>
              <a:r>
                <a:rPr lang="en-US" dirty="0" smtClean="0"/>
                <a:t>6</a:t>
              </a:r>
              <a:r>
                <a:rPr lang="en-US" i="1" dirty="0" smtClean="0"/>
                <a:t> </a:t>
              </a:r>
              <a:r>
                <a:rPr lang="en-US" dirty="0" smtClean="0"/>
                <a:t>x 1</a:t>
              </a:r>
              <a:endParaRPr lang="en-US" dirty="0"/>
            </a:p>
          </p:txBody>
        </p:sp>
        <p:sp>
          <p:nvSpPr>
            <p:cNvPr id="12" name="TextBox 11"/>
            <p:cNvSpPr txBox="1"/>
            <p:nvPr/>
          </p:nvSpPr>
          <p:spPr>
            <a:xfrm>
              <a:off x="5612383" y="6137497"/>
              <a:ext cx="742512" cy="369332"/>
            </a:xfrm>
            <a:prstGeom prst="rect">
              <a:avLst/>
            </a:prstGeom>
            <a:noFill/>
          </p:spPr>
          <p:txBody>
            <a:bodyPr wrap="none" rtlCol="0">
              <a:spAutoFit/>
            </a:bodyPr>
            <a:lstStyle/>
            <a:p>
              <a:r>
                <a:rPr lang="en-US" dirty="0" smtClean="0"/>
                <a:t>2</a:t>
              </a:r>
              <a:r>
                <a:rPr lang="en-US" i="1" dirty="0" smtClean="0"/>
                <a:t>n </a:t>
              </a:r>
              <a:r>
                <a:rPr lang="en-US" dirty="0" smtClean="0"/>
                <a:t>x 1</a:t>
              </a:r>
              <a:endParaRPr lang="en-US" dirty="0"/>
            </a:p>
          </p:txBody>
        </p:sp>
      </p:grpSp>
    </p:spTree>
    <p:extLst>
      <p:ext uri="{BB962C8B-B14F-4D97-AF65-F5344CB8AC3E}">
        <p14:creationId xmlns:p14="http://schemas.microsoft.com/office/powerpoint/2010/main" val="3773641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custDataLst>
              <p:tags r:id="rId2"/>
            </p:custDataLst>
          </p:nvPr>
        </p:nvSpPr>
        <p:spPr>
          <a:xfrm>
            <a:off x="457200" y="76200"/>
            <a:ext cx="8229600" cy="1143000"/>
          </a:xfrm>
        </p:spPr>
        <p:txBody>
          <a:bodyPr/>
          <a:lstStyle/>
          <a:p>
            <a:r>
              <a:rPr lang="en-US" dirty="0" err="1" smtClean="0"/>
              <a:t>Homographies</a:t>
            </a:r>
            <a:endParaRPr lang="en-US" dirty="0"/>
          </a:p>
        </p:txBody>
      </p:sp>
      <p:sp>
        <p:nvSpPr>
          <p:cNvPr id="330755" name="Rectangle 3"/>
          <p:cNvSpPr>
            <a:spLocks noGrp="1" noChangeArrowheads="1"/>
          </p:cNvSpPr>
          <p:nvPr>
            <p:ph type="body" idx="1"/>
            <p:custDataLst>
              <p:tags r:id="rId3"/>
            </p:custDataLst>
          </p:nvPr>
        </p:nvSpPr>
        <p:spPr/>
        <p:txBody>
          <a:bodyPr/>
          <a:lstStyle/>
          <a:p>
            <a:endParaRPr lang="en-US" smtClean="0"/>
          </a:p>
          <a:p>
            <a:endParaRPr lang="en-US"/>
          </a:p>
        </p:txBody>
      </p:sp>
      <p:sp>
        <p:nvSpPr>
          <p:cNvPr id="330773" name="Rectangle 21"/>
          <p:cNvSpPr>
            <a:spLocks noChangeArrowheads="1"/>
          </p:cNvSpPr>
          <p:nvPr>
            <p:custDataLst>
              <p:tags r:id="rId4"/>
            </p:custDataLst>
          </p:nvPr>
        </p:nvSpPr>
        <p:spPr bwMode="auto">
          <a:xfrm>
            <a:off x="914400" y="4572000"/>
            <a:ext cx="7772400" cy="2514600"/>
          </a:xfrm>
          <a:prstGeom prst="rect">
            <a:avLst/>
          </a:prstGeom>
          <a:noFill/>
          <a:ln w="9525">
            <a:noFill/>
            <a:miter lim="800000"/>
            <a:headEnd/>
            <a:tailEnd/>
          </a:ln>
          <a:effectLst/>
        </p:spPr>
        <p:txBody>
          <a:bodyPr/>
          <a:lstStyle/>
          <a:p>
            <a:pPr marL="342900" indent="-342900" eaLnBrk="0" fontAlgn="base" hangingPunct="0">
              <a:spcBef>
                <a:spcPct val="20000"/>
              </a:spcBef>
              <a:spcAft>
                <a:spcPct val="0"/>
              </a:spcAft>
            </a:pPr>
            <a:r>
              <a:rPr lang="en-US" sz="2400" dirty="0" smtClean="0">
                <a:solidFill>
                  <a:srgbClr val="000000"/>
                </a:solidFill>
              </a:rPr>
              <a:t>To </a:t>
            </a:r>
            <a:r>
              <a:rPr lang="en-US" sz="2400" dirty="0" err="1" smtClean="0">
                <a:solidFill>
                  <a:srgbClr val="000000"/>
                </a:solidFill>
              </a:rPr>
              <a:t>unwarp</a:t>
            </a:r>
            <a:r>
              <a:rPr lang="en-US" sz="2400" dirty="0" smtClean="0">
                <a:solidFill>
                  <a:srgbClr val="000000"/>
                </a:solidFill>
              </a:rPr>
              <a:t> (rectify) an image</a:t>
            </a:r>
          </a:p>
          <a:p>
            <a:pPr marL="742950" lvl="1" indent="-285750" eaLnBrk="0" fontAlgn="base" hangingPunct="0">
              <a:spcBef>
                <a:spcPct val="20000"/>
              </a:spcBef>
              <a:spcAft>
                <a:spcPct val="0"/>
              </a:spcAft>
              <a:buFontTx/>
              <a:buChar char="•"/>
            </a:pPr>
            <a:r>
              <a:rPr lang="en-US" sz="2000" dirty="0" smtClean="0">
                <a:solidFill>
                  <a:srgbClr val="000000"/>
                </a:solidFill>
              </a:rPr>
              <a:t>solve for </a:t>
            </a:r>
            <a:r>
              <a:rPr lang="en-US" sz="2000" dirty="0" err="1" smtClean="0">
                <a:solidFill>
                  <a:srgbClr val="000000"/>
                </a:solidFill>
              </a:rPr>
              <a:t>homography</a:t>
            </a:r>
            <a:r>
              <a:rPr lang="en-US" sz="2000" dirty="0" smtClean="0">
                <a:solidFill>
                  <a:srgbClr val="000000"/>
                </a:solidFill>
              </a:rPr>
              <a:t> </a:t>
            </a:r>
            <a:r>
              <a:rPr lang="en-US" sz="2000" b="1" dirty="0" smtClean="0">
                <a:solidFill>
                  <a:srgbClr val="000000"/>
                </a:solidFill>
              </a:rPr>
              <a:t>H</a:t>
            </a:r>
            <a:r>
              <a:rPr lang="en-US" sz="2000" dirty="0" smtClean="0">
                <a:solidFill>
                  <a:srgbClr val="000000"/>
                </a:solidFill>
              </a:rPr>
              <a:t> given </a:t>
            </a:r>
            <a:r>
              <a:rPr lang="en-US" sz="2000" b="1" dirty="0" smtClean="0">
                <a:solidFill>
                  <a:srgbClr val="000000"/>
                </a:solidFill>
              </a:rPr>
              <a:t>p</a:t>
            </a:r>
            <a:r>
              <a:rPr lang="en-US" sz="2000" dirty="0" smtClean="0">
                <a:solidFill>
                  <a:srgbClr val="000000"/>
                </a:solidFill>
              </a:rPr>
              <a:t> and </a:t>
            </a:r>
            <a:r>
              <a:rPr lang="en-US" sz="2000" b="1" dirty="0" smtClean="0">
                <a:solidFill>
                  <a:srgbClr val="000000"/>
                </a:solidFill>
              </a:rPr>
              <a:t>p’</a:t>
            </a:r>
          </a:p>
          <a:p>
            <a:pPr marL="742950" lvl="1" indent="-285750" eaLnBrk="0" fontAlgn="base" hangingPunct="0">
              <a:spcBef>
                <a:spcPct val="20000"/>
              </a:spcBef>
              <a:spcAft>
                <a:spcPct val="0"/>
              </a:spcAft>
              <a:buFontTx/>
              <a:buChar char="•"/>
            </a:pPr>
            <a:r>
              <a:rPr lang="en-US" sz="2000" dirty="0" smtClean="0">
                <a:solidFill>
                  <a:srgbClr val="000000"/>
                </a:solidFill>
              </a:rPr>
              <a:t>solve equations of the form:  </a:t>
            </a:r>
            <a:r>
              <a:rPr lang="en-US" sz="2000" b="1" dirty="0" smtClean="0">
                <a:solidFill>
                  <a:srgbClr val="000000"/>
                </a:solidFill>
              </a:rPr>
              <a:t>p’</a:t>
            </a:r>
            <a:r>
              <a:rPr lang="en-US" sz="2000" dirty="0" smtClean="0">
                <a:solidFill>
                  <a:srgbClr val="000000"/>
                </a:solidFill>
              </a:rPr>
              <a:t> = </a:t>
            </a:r>
            <a:r>
              <a:rPr lang="en-US" sz="2000" b="1" dirty="0" err="1" smtClean="0">
                <a:solidFill>
                  <a:srgbClr val="000000"/>
                </a:solidFill>
              </a:rPr>
              <a:t>Hp</a:t>
            </a:r>
            <a:endParaRPr lang="en-US" sz="2000" b="1" dirty="0" smtClean="0">
              <a:solidFill>
                <a:srgbClr val="000000"/>
              </a:solidFill>
            </a:endParaRPr>
          </a:p>
        </p:txBody>
      </p:sp>
      <p:grpSp>
        <p:nvGrpSpPr>
          <p:cNvPr id="17" name="Group 16"/>
          <p:cNvGrpSpPr/>
          <p:nvPr/>
        </p:nvGrpSpPr>
        <p:grpSpPr>
          <a:xfrm>
            <a:off x="1336675" y="1371600"/>
            <a:ext cx="6283325" cy="3124200"/>
            <a:chOff x="609600" y="914400"/>
            <a:chExt cx="6283325" cy="3124200"/>
          </a:xfrm>
        </p:grpSpPr>
        <p:graphicFrame>
          <p:nvGraphicFramePr>
            <p:cNvPr id="330756" name="Object 4"/>
            <p:cNvGraphicFramePr>
              <a:graphicFrameLocks noChangeAspect="1"/>
            </p:cNvGraphicFramePr>
            <p:nvPr>
              <p:custDataLst>
                <p:tags r:id="rId5"/>
              </p:custDataLst>
            </p:nvPr>
          </p:nvGraphicFramePr>
          <p:xfrm>
            <a:off x="609600" y="914400"/>
            <a:ext cx="3082925" cy="3124200"/>
          </p:xfrm>
          <a:graphic>
            <a:graphicData uri="http://schemas.openxmlformats.org/presentationml/2006/ole">
              <mc:AlternateContent xmlns:mc="http://schemas.openxmlformats.org/markup-compatibility/2006">
                <mc:Choice xmlns:v="urn:schemas-microsoft-com:vml" Requires="v">
                  <p:oleObj spid="_x0000_s1240" name="Photo Editor Photo" r:id="rId19" imgW="5106113" imgH="5172797" progId="">
                    <p:embed/>
                  </p:oleObj>
                </mc:Choice>
                <mc:Fallback>
                  <p:oleObj name="Photo Editor Photo" r:id="rId19" imgW="5106113" imgH="5172797" progId="">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9600" y="914400"/>
                          <a:ext cx="308292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0759" name="Object 7"/>
            <p:cNvGraphicFramePr>
              <a:graphicFrameLocks noChangeAspect="1"/>
            </p:cNvGraphicFramePr>
            <p:nvPr>
              <p:custDataLst>
                <p:tags r:id="rId6"/>
              </p:custDataLst>
            </p:nvPr>
          </p:nvGraphicFramePr>
          <p:xfrm>
            <a:off x="3810000" y="914400"/>
            <a:ext cx="3082925" cy="3124200"/>
          </p:xfrm>
          <a:graphic>
            <a:graphicData uri="http://schemas.openxmlformats.org/presentationml/2006/ole">
              <mc:AlternateContent xmlns:mc="http://schemas.openxmlformats.org/markup-compatibility/2006">
                <mc:Choice xmlns:v="urn:schemas-microsoft-com:vml" Requires="v">
                  <p:oleObj spid="_x0000_s1241" name="Photo Editor Photo" r:id="rId21" imgW="5106113" imgH="5172797" progId="">
                    <p:embed/>
                  </p:oleObj>
                </mc:Choice>
                <mc:Fallback>
                  <p:oleObj name="Photo Editor Photo" r:id="rId21" imgW="5106113" imgH="5172797" progId="">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10000" y="914400"/>
                          <a:ext cx="308292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0765" name="Oval 13"/>
            <p:cNvSpPr>
              <a:spLocks noChangeArrowheads="1"/>
            </p:cNvSpPr>
            <p:nvPr>
              <p:custDataLst>
                <p:tags r:id="rId7"/>
              </p:custDataLst>
            </p:nvPr>
          </p:nvSpPr>
          <p:spPr bwMode="auto">
            <a:xfrm>
              <a:off x="1166813" y="3895725"/>
              <a:ext cx="76200" cy="76200"/>
            </a:xfrm>
            <a:prstGeom prst="ellipse">
              <a:avLst/>
            </a:prstGeom>
            <a:solidFill>
              <a:srgbClr val="33CC33"/>
            </a:solidFill>
            <a:ln w="9525">
              <a:solidFill>
                <a:schemeClr val="tx1"/>
              </a:solidFill>
              <a:round/>
              <a:headEnd/>
              <a:tailEnd/>
            </a:ln>
            <a:effectLst/>
          </p:spPr>
          <p:txBody>
            <a:bodyPr wrap="none" anchor="ct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330766" name="Oval 14"/>
            <p:cNvSpPr>
              <a:spLocks noChangeArrowheads="1"/>
            </p:cNvSpPr>
            <p:nvPr>
              <p:custDataLst>
                <p:tags r:id="rId8"/>
              </p:custDataLst>
            </p:nvPr>
          </p:nvSpPr>
          <p:spPr bwMode="auto">
            <a:xfrm>
              <a:off x="2066925" y="3533775"/>
              <a:ext cx="76200" cy="76200"/>
            </a:xfrm>
            <a:prstGeom prst="ellipse">
              <a:avLst/>
            </a:prstGeom>
            <a:solidFill>
              <a:srgbClr val="0066FF"/>
            </a:solidFill>
            <a:ln w="9525">
              <a:solidFill>
                <a:schemeClr val="tx1"/>
              </a:solidFill>
              <a:round/>
              <a:headEnd/>
              <a:tailEnd/>
            </a:ln>
            <a:effectLst/>
          </p:spPr>
          <p:txBody>
            <a:bodyPr wrap="none" anchor="ct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330767" name="Oval 15"/>
            <p:cNvSpPr>
              <a:spLocks noChangeArrowheads="1"/>
            </p:cNvSpPr>
            <p:nvPr>
              <p:custDataLst>
                <p:tags r:id="rId9"/>
              </p:custDataLst>
            </p:nvPr>
          </p:nvSpPr>
          <p:spPr bwMode="auto">
            <a:xfrm>
              <a:off x="1228725" y="3562350"/>
              <a:ext cx="76200" cy="76200"/>
            </a:xfrm>
            <a:prstGeom prst="ellipse">
              <a:avLst/>
            </a:prstGeom>
            <a:solidFill>
              <a:srgbClr val="FF0000"/>
            </a:solidFill>
            <a:ln w="9525">
              <a:solidFill>
                <a:schemeClr val="tx1"/>
              </a:solidFill>
              <a:round/>
              <a:headEnd/>
              <a:tailEnd/>
            </a:ln>
            <a:effectLst/>
          </p:spPr>
          <p:txBody>
            <a:bodyPr wrap="none" anchor="ct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330768" name="Oval 16"/>
            <p:cNvSpPr>
              <a:spLocks noChangeArrowheads="1"/>
            </p:cNvSpPr>
            <p:nvPr>
              <p:custDataLst>
                <p:tags r:id="rId10"/>
              </p:custDataLst>
            </p:nvPr>
          </p:nvSpPr>
          <p:spPr bwMode="auto">
            <a:xfrm>
              <a:off x="2209800" y="3819525"/>
              <a:ext cx="76200" cy="76200"/>
            </a:xfrm>
            <a:prstGeom prst="ellipse">
              <a:avLst/>
            </a:prstGeom>
            <a:solidFill>
              <a:srgbClr val="FFFF00"/>
            </a:solidFill>
            <a:ln w="9525">
              <a:solidFill>
                <a:schemeClr val="tx1"/>
              </a:solidFill>
              <a:round/>
              <a:headEnd/>
              <a:tailEnd/>
            </a:ln>
            <a:effectLst/>
          </p:spPr>
          <p:txBody>
            <a:bodyPr wrap="none" anchor="ct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330769" name="Oval 17"/>
            <p:cNvSpPr>
              <a:spLocks noChangeArrowheads="1"/>
            </p:cNvSpPr>
            <p:nvPr>
              <p:custDataLst>
                <p:tags r:id="rId11"/>
              </p:custDataLst>
            </p:nvPr>
          </p:nvSpPr>
          <p:spPr bwMode="auto">
            <a:xfrm>
              <a:off x="4819650" y="3917950"/>
              <a:ext cx="76200" cy="76200"/>
            </a:xfrm>
            <a:prstGeom prst="ellipse">
              <a:avLst/>
            </a:prstGeom>
            <a:solidFill>
              <a:srgbClr val="33CC33"/>
            </a:solidFill>
            <a:ln w="9525">
              <a:solidFill>
                <a:schemeClr val="tx1"/>
              </a:solidFill>
              <a:round/>
              <a:headEnd/>
              <a:tailEnd/>
            </a:ln>
            <a:effectLst/>
          </p:spPr>
          <p:txBody>
            <a:bodyPr wrap="none" anchor="ct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330770" name="Oval 18"/>
            <p:cNvSpPr>
              <a:spLocks noChangeArrowheads="1"/>
            </p:cNvSpPr>
            <p:nvPr>
              <p:custDataLst>
                <p:tags r:id="rId12"/>
              </p:custDataLst>
            </p:nvPr>
          </p:nvSpPr>
          <p:spPr bwMode="auto">
            <a:xfrm>
              <a:off x="5776913" y="3213100"/>
              <a:ext cx="76200" cy="76200"/>
            </a:xfrm>
            <a:prstGeom prst="ellipse">
              <a:avLst/>
            </a:prstGeom>
            <a:solidFill>
              <a:srgbClr val="0066FF"/>
            </a:solidFill>
            <a:ln w="9525">
              <a:solidFill>
                <a:schemeClr val="tx1"/>
              </a:solidFill>
              <a:round/>
              <a:headEnd/>
              <a:tailEnd/>
            </a:ln>
            <a:effectLst/>
          </p:spPr>
          <p:txBody>
            <a:bodyPr wrap="none" anchor="ct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330771" name="Oval 19"/>
            <p:cNvSpPr>
              <a:spLocks noChangeArrowheads="1"/>
            </p:cNvSpPr>
            <p:nvPr>
              <p:custDataLst>
                <p:tags r:id="rId13"/>
              </p:custDataLst>
            </p:nvPr>
          </p:nvSpPr>
          <p:spPr bwMode="auto">
            <a:xfrm>
              <a:off x="4829175" y="3213100"/>
              <a:ext cx="76200" cy="76200"/>
            </a:xfrm>
            <a:prstGeom prst="ellipse">
              <a:avLst/>
            </a:prstGeom>
            <a:solidFill>
              <a:srgbClr val="FF0000"/>
            </a:solidFill>
            <a:ln w="9525">
              <a:solidFill>
                <a:schemeClr val="tx1"/>
              </a:solidFill>
              <a:round/>
              <a:headEnd/>
              <a:tailEnd/>
            </a:ln>
            <a:effectLst/>
          </p:spPr>
          <p:txBody>
            <a:bodyPr wrap="none" anchor="ct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330772" name="Oval 20"/>
            <p:cNvSpPr>
              <a:spLocks noChangeArrowheads="1"/>
            </p:cNvSpPr>
            <p:nvPr>
              <p:custDataLst>
                <p:tags r:id="rId14"/>
              </p:custDataLst>
            </p:nvPr>
          </p:nvSpPr>
          <p:spPr bwMode="auto">
            <a:xfrm>
              <a:off x="5781675" y="3917950"/>
              <a:ext cx="76200" cy="76200"/>
            </a:xfrm>
            <a:prstGeom prst="ellipse">
              <a:avLst/>
            </a:prstGeom>
            <a:solidFill>
              <a:srgbClr val="FFFF00"/>
            </a:solidFill>
            <a:ln w="9525">
              <a:solidFill>
                <a:schemeClr val="tx1"/>
              </a:solidFill>
              <a:round/>
              <a:headEnd/>
              <a:tailEnd/>
            </a:ln>
            <a:effectLst/>
          </p:spPr>
          <p:txBody>
            <a:bodyPr wrap="none" anchor="ct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330774" name="Text Box 22"/>
            <p:cNvSpPr txBox="1">
              <a:spLocks noChangeArrowheads="1"/>
            </p:cNvSpPr>
            <p:nvPr>
              <p:custDataLst>
                <p:tags r:id="rId15"/>
              </p:custDataLst>
            </p:nvPr>
          </p:nvSpPr>
          <p:spPr bwMode="auto">
            <a:xfrm>
              <a:off x="1260475" y="3352800"/>
              <a:ext cx="339725" cy="396875"/>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2000" b="1" smtClean="0">
                  <a:solidFill>
                    <a:srgbClr val="FF0000"/>
                  </a:solidFill>
                </a:rPr>
                <a:t>p</a:t>
              </a:r>
            </a:p>
          </p:txBody>
        </p:sp>
        <p:sp>
          <p:nvSpPr>
            <p:cNvPr id="330775" name="Text Box 23"/>
            <p:cNvSpPr txBox="1">
              <a:spLocks noChangeArrowheads="1"/>
            </p:cNvSpPr>
            <p:nvPr>
              <p:custDataLst>
                <p:tags r:id="rId16"/>
              </p:custDataLst>
            </p:nvPr>
          </p:nvSpPr>
          <p:spPr bwMode="auto">
            <a:xfrm>
              <a:off x="4856163" y="3124200"/>
              <a:ext cx="409575" cy="396875"/>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2000" b="1" smtClean="0">
                  <a:solidFill>
                    <a:srgbClr val="FF0000"/>
                  </a:solidFill>
                </a:rPr>
                <a:t>p’</a:t>
              </a:r>
            </a:p>
          </p:txBody>
        </p:sp>
      </p:grpSp>
    </p:spTree>
    <p:extLst>
      <p:ext uri="{BB962C8B-B14F-4D97-AF65-F5344CB8AC3E}">
        <p14:creationId xmlns:p14="http://schemas.microsoft.com/office/powerpoint/2010/main" val="1902804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773">
                                            <p:txEl>
                                              <p:pRg st="2" end="2"/>
                                            </p:txEl>
                                          </p:spTgt>
                                        </p:tgtEl>
                                        <p:attrNameLst>
                                          <p:attrName>style.visibility</p:attrName>
                                        </p:attrNameLst>
                                      </p:cBhvr>
                                      <p:to>
                                        <p:strVal val="visible"/>
                                      </p:to>
                                    </p:set>
                                    <p:animEffect transition="in" filter="fade">
                                      <p:cBhvr>
                                        <p:cTn id="7" dur="500"/>
                                        <p:tgtEl>
                                          <p:spTgt spid="33077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Alternate formulation for </a:t>
            </a:r>
            <a:r>
              <a:rPr lang="en-US" dirty="0" err="1" smtClean="0"/>
              <a:t>homographies</a:t>
            </a:r>
            <a:endParaRPr lang="en-US" dirty="0"/>
          </a:p>
        </p:txBody>
      </p:sp>
      <p:pic>
        <p:nvPicPr>
          <p:cNvPr id="4" name="Picture 3" descr="Edittex"/>
          <p:cNvPicPr>
            <a:picLocks noChangeAspect="1" noChangeArrowheads="1"/>
          </p:cNvPicPr>
          <p:nvPr>
            <p:custDataLst>
              <p:tags r:id="rId1"/>
            </p:custDataLst>
          </p:nvPr>
        </p:nvPicPr>
        <p:blipFill>
          <a:blip r:embed="rId3" cstate="print"/>
          <a:srcRect/>
          <a:stretch>
            <a:fillRect/>
          </a:stretch>
        </p:blipFill>
        <p:spPr bwMode="auto">
          <a:xfrm>
            <a:off x="1091342" y="2472072"/>
            <a:ext cx="6372354" cy="1500508"/>
          </a:xfrm>
          <a:prstGeom prst="rect">
            <a:avLst/>
          </a:prstGeom>
          <a:noFill/>
          <a:ln w="9525">
            <a:noFill/>
            <a:miter lim="800000"/>
            <a:headEnd/>
            <a:tailEnd/>
          </a:ln>
          <a:effectLst/>
        </p:spPr>
      </p:pic>
      <p:sp>
        <p:nvSpPr>
          <p:cNvPr id="5" name="TextBox 4"/>
          <p:cNvSpPr txBox="1"/>
          <p:nvPr/>
        </p:nvSpPr>
        <p:spPr>
          <a:xfrm>
            <a:off x="632034" y="4277380"/>
            <a:ext cx="7292766" cy="523220"/>
          </a:xfrm>
          <a:prstGeom prst="rect">
            <a:avLst/>
          </a:prstGeom>
          <a:noFill/>
        </p:spPr>
        <p:txBody>
          <a:bodyPr wrap="none" rtlCol="0">
            <a:spAutoFit/>
          </a:bodyPr>
          <a:lstStyle/>
          <a:p>
            <a:pPr algn="ctr"/>
            <a:r>
              <a:rPr lang="en-US" sz="2800" dirty="0" smtClean="0"/>
              <a:t>where the length of the vector [h</a:t>
            </a:r>
            <a:r>
              <a:rPr lang="en-US" sz="2800" baseline="-25000" dirty="0" smtClean="0"/>
              <a:t>00</a:t>
            </a:r>
            <a:r>
              <a:rPr lang="en-US" sz="2800" dirty="0" smtClean="0"/>
              <a:t> h</a:t>
            </a:r>
            <a:r>
              <a:rPr lang="en-US" sz="2800" baseline="-25000" dirty="0" smtClean="0"/>
              <a:t>01</a:t>
            </a:r>
            <a:r>
              <a:rPr lang="en-US" sz="2800" dirty="0" smtClean="0"/>
              <a:t> … h</a:t>
            </a:r>
            <a:r>
              <a:rPr lang="en-US" sz="2800" baseline="-25000" dirty="0" smtClean="0"/>
              <a:t>22</a:t>
            </a:r>
            <a:r>
              <a:rPr lang="en-US" sz="2800" dirty="0" smtClean="0"/>
              <a:t>] is 1</a:t>
            </a:r>
            <a:endParaRPr lang="en-US" sz="2800" dirty="0"/>
          </a:p>
        </p:txBody>
      </p:sp>
    </p:spTree>
    <p:extLst>
      <p:ext uri="{BB962C8B-B14F-4D97-AF65-F5344CB8AC3E}">
        <p14:creationId xmlns:p14="http://schemas.microsoft.com/office/powerpoint/2010/main" val="3716625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a:t>
            </a:r>
            <a:endParaRPr lang="en-US" dirty="0"/>
          </a:p>
        </p:txBody>
      </p:sp>
      <p:sp>
        <p:nvSpPr>
          <p:cNvPr id="3" name="Content Placeholder 2"/>
          <p:cNvSpPr>
            <a:spLocks noGrp="1"/>
          </p:cNvSpPr>
          <p:nvPr>
            <p:ph idx="1"/>
          </p:nvPr>
        </p:nvSpPr>
        <p:spPr/>
        <p:txBody>
          <a:bodyPr/>
          <a:lstStyle/>
          <a:p>
            <a:r>
              <a:rPr lang="en-US" dirty="0" smtClean="0"/>
              <a:t>Appendix A.2, 6.1</a:t>
            </a:r>
            <a:endParaRPr lang="en-US" dirty="0"/>
          </a:p>
        </p:txBody>
      </p:sp>
    </p:spTree>
    <p:extLst>
      <p:ext uri="{BB962C8B-B14F-4D97-AF65-F5344CB8AC3E}">
        <p14:creationId xmlns:p14="http://schemas.microsoft.com/office/powerpoint/2010/main" val="3941338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custDataLst>
              <p:tags r:id="rId1"/>
            </p:custDataLst>
          </p:nvPr>
        </p:nvSpPr>
        <p:spPr>
          <a:xfrm>
            <a:off x="457200" y="76200"/>
            <a:ext cx="8229600" cy="1143000"/>
          </a:xfrm>
        </p:spPr>
        <p:txBody>
          <a:bodyPr/>
          <a:lstStyle/>
          <a:p>
            <a:r>
              <a:rPr lang="en-US" dirty="0"/>
              <a:t>Solving for </a:t>
            </a:r>
            <a:r>
              <a:rPr lang="en-US" dirty="0" err="1"/>
              <a:t>homographies</a:t>
            </a:r>
            <a:endParaRPr lang="en-US" dirty="0"/>
          </a:p>
        </p:txBody>
      </p:sp>
      <p:pic>
        <p:nvPicPr>
          <p:cNvPr id="377859" name="Picture 3" descr="Edittex"/>
          <p:cNvPicPr>
            <a:picLocks noChangeAspect="1" noChangeArrowheads="1"/>
          </p:cNvPicPr>
          <p:nvPr>
            <p:custDataLst>
              <p:tags r:id="rId2"/>
            </p:custDataLst>
          </p:nvPr>
        </p:nvPicPr>
        <p:blipFill>
          <a:blip r:embed="rId6" cstate="print"/>
          <a:srcRect/>
          <a:stretch>
            <a:fillRect/>
          </a:stretch>
        </p:blipFill>
        <p:spPr bwMode="auto">
          <a:xfrm>
            <a:off x="2341563" y="1459073"/>
            <a:ext cx="3983038" cy="937892"/>
          </a:xfrm>
          <a:prstGeom prst="rect">
            <a:avLst/>
          </a:prstGeom>
          <a:noFill/>
          <a:ln w="9525">
            <a:noFill/>
            <a:miter lim="800000"/>
            <a:headEnd/>
            <a:tailEnd/>
          </a:ln>
          <a:effectLst/>
        </p:spPr>
      </p:pic>
      <p:pic>
        <p:nvPicPr>
          <p:cNvPr id="377860" name="Picture 4" descr="Edittex"/>
          <p:cNvPicPr>
            <a:picLocks noChangeAspect="1" noChangeArrowheads="1"/>
          </p:cNvPicPr>
          <p:nvPr>
            <p:custDataLst>
              <p:tags r:id="rId3"/>
            </p:custDataLst>
          </p:nvPr>
        </p:nvPicPr>
        <p:blipFill>
          <a:blip r:embed="rId7" cstate="print"/>
          <a:srcRect/>
          <a:stretch>
            <a:fillRect/>
          </a:stretch>
        </p:blipFill>
        <p:spPr bwMode="auto">
          <a:xfrm>
            <a:off x="2286000" y="2971800"/>
            <a:ext cx="4644088" cy="1765498"/>
          </a:xfrm>
          <a:prstGeom prst="rect">
            <a:avLst/>
          </a:prstGeom>
          <a:noFill/>
          <a:ln w="9525">
            <a:noFill/>
            <a:miter lim="800000"/>
            <a:headEnd/>
            <a:tailEnd/>
          </a:ln>
          <a:effectLst/>
        </p:spPr>
      </p:pic>
      <p:sp>
        <p:nvSpPr>
          <p:cNvPr id="2" name="TextBox 1"/>
          <p:cNvSpPr txBox="1"/>
          <p:nvPr/>
        </p:nvSpPr>
        <p:spPr>
          <a:xfrm>
            <a:off x="3124200" y="5410200"/>
            <a:ext cx="2796409" cy="461665"/>
          </a:xfrm>
          <a:prstGeom prst="rect">
            <a:avLst/>
          </a:prstGeom>
          <a:noFill/>
        </p:spPr>
        <p:txBody>
          <a:bodyPr wrap="none" rtlCol="0">
            <a:spAutoFit/>
          </a:bodyPr>
          <a:lstStyle/>
          <a:p>
            <a:r>
              <a:rPr lang="en-US" sz="2400" dirty="0" smtClean="0"/>
              <a:t>Linear or non-linear?</a:t>
            </a:r>
            <a:endParaRPr lang="en-US" sz="2400" dirty="0"/>
          </a:p>
        </p:txBody>
      </p:sp>
    </p:spTree>
    <p:extLst>
      <p:ext uri="{BB962C8B-B14F-4D97-AF65-F5344CB8AC3E}">
        <p14:creationId xmlns:p14="http://schemas.microsoft.com/office/powerpoint/2010/main" val="97338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7860"/>
                                        </p:tgtEl>
                                        <p:attrNameLst>
                                          <p:attrName>style.visibility</p:attrName>
                                        </p:attrNameLst>
                                      </p:cBhvr>
                                      <p:to>
                                        <p:strVal val="visible"/>
                                      </p:to>
                                    </p:set>
                                    <p:animEffect transition="in" filter="fade">
                                      <p:cBhvr>
                                        <p:cTn id="7" dur="500"/>
                                        <p:tgtEl>
                                          <p:spTgt spid="377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custDataLst>
              <p:tags r:id="rId1"/>
            </p:custDataLst>
          </p:nvPr>
        </p:nvSpPr>
        <p:spPr>
          <a:xfrm>
            <a:off x="457200" y="76200"/>
            <a:ext cx="8229600" cy="1143000"/>
          </a:xfrm>
        </p:spPr>
        <p:txBody>
          <a:bodyPr/>
          <a:lstStyle/>
          <a:p>
            <a:r>
              <a:rPr lang="en-US" dirty="0"/>
              <a:t>Solving for </a:t>
            </a:r>
            <a:r>
              <a:rPr lang="en-US" dirty="0" err="1"/>
              <a:t>homographies</a:t>
            </a:r>
            <a:endParaRPr lang="en-US" dirty="0"/>
          </a:p>
        </p:txBody>
      </p:sp>
      <p:pic>
        <p:nvPicPr>
          <p:cNvPr id="377859" name="Picture 3" descr="Edittex"/>
          <p:cNvPicPr>
            <a:picLocks noChangeAspect="1" noChangeArrowheads="1"/>
          </p:cNvPicPr>
          <p:nvPr>
            <p:custDataLst>
              <p:tags r:id="rId2"/>
            </p:custDataLst>
          </p:nvPr>
        </p:nvPicPr>
        <p:blipFill>
          <a:blip r:embed="rId7" cstate="print"/>
          <a:srcRect/>
          <a:stretch>
            <a:fillRect/>
          </a:stretch>
        </p:blipFill>
        <p:spPr bwMode="auto">
          <a:xfrm>
            <a:off x="2341563" y="1459073"/>
            <a:ext cx="3983038" cy="937892"/>
          </a:xfrm>
          <a:prstGeom prst="rect">
            <a:avLst/>
          </a:prstGeom>
          <a:noFill/>
          <a:ln w="9525">
            <a:noFill/>
            <a:miter lim="800000"/>
            <a:headEnd/>
            <a:tailEnd/>
          </a:ln>
          <a:effectLst/>
        </p:spPr>
      </p:pic>
      <p:pic>
        <p:nvPicPr>
          <p:cNvPr id="377860" name="Picture 4" descr="Edittex"/>
          <p:cNvPicPr>
            <a:picLocks noChangeAspect="1" noChangeArrowheads="1"/>
          </p:cNvPicPr>
          <p:nvPr>
            <p:custDataLst>
              <p:tags r:id="rId3"/>
            </p:custDataLst>
          </p:nvPr>
        </p:nvPicPr>
        <p:blipFill>
          <a:blip r:embed="rId8" cstate="print"/>
          <a:srcRect/>
          <a:stretch>
            <a:fillRect/>
          </a:stretch>
        </p:blipFill>
        <p:spPr bwMode="auto">
          <a:xfrm>
            <a:off x="2438400" y="2895600"/>
            <a:ext cx="4644088" cy="1765498"/>
          </a:xfrm>
          <a:prstGeom prst="rect">
            <a:avLst/>
          </a:prstGeom>
          <a:noFill/>
          <a:ln w="9525">
            <a:noFill/>
            <a:miter lim="800000"/>
            <a:headEnd/>
            <a:tailEnd/>
          </a:ln>
          <a:effectLst/>
        </p:spPr>
      </p:pic>
      <p:pic>
        <p:nvPicPr>
          <p:cNvPr id="377861" name="Picture 5" descr="Edittex"/>
          <p:cNvPicPr>
            <a:picLocks noChangeAspect="1" noChangeArrowheads="1"/>
          </p:cNvPicPr>
          <p:nvPr>
            <p:custDataLst>
              <p:tags r:id="rId4"/>
            </p:custDataLst>
          </p:nvPr>
        </p:nvPicPr>
        <p:blipFill>
          <a:blip r:embed="rId9" cstate="print"/>
          <a:srcRect/>
          <a:stretch>
            <a:fillRect/>
          </a:stretch>
        </p:blipFill>
        <p:spPr bwMode="auto">
          <a:xfrm>
            <a:off x="838200" y="5029200"/>
            <a:ext cx="7579858" cy="880156"/>
          </a:xfrm>
          <a:prstGeom prst="rect">
            <a:avLst/>
          </a:prstGeom>
          <a:noFill/>
          <a:ln w="9525">
            <a:noFill/>
            <a:miter lim="800000"/>
            <a:headEnd/>
            <a:tailEnd/>
          </a:ln>
          <a:effectLst/>
        </p:spPr>
      </p:pic>
    </p:spTree>
    <p:extLst>
      <p:ext uri="{BB962C8B-B14F-4D97-AF65-F5344CB8AC3E}">
        <p14:creationId xmlns:p14="http://schemas.microsoft.com/office/powerpoint/2010/main" val="4052512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7860"/>
                                        </p:tgtEl>
                                        <p:attrNameLst>
                                          <p:attrName>style.visibility</p:attrName>
                                        </p:attrNameLst>
                                      </p:cBhvr>
                                      <p:to>
                                        <p:strVal val="visible"/>
                                      </p:to>
                                    </p:set>
                                    <p:animEffect transition="in" filter="fade">
                                      <p:cBhvr>
                                        <p:cTn id="7" dur="500"/>
                                        <p:tgtEl>
                                          <p:spTgt spid="3778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7861"/>
                                        </p:tgtEl>
                                        <p:attrNameLst>
                                          <p:attrName>style.visibility</p:attrName>
                                        </p:attrNameLst>
                                      </p:cBhvr>
                                      <p:to>
                                        <p:strVal val="visible"/>
                                      </p:to>
                                    </p:set>
                                    <p:animEffect transition="in" filter="fade">
                                      <p:cBhvr>
                                        <p:cTn id="12" dur="500"/>
                                        <p:tgtEl>
                                          <p:spTgt spid="377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Solving for </a:t>
            </a:r>
            <a:r>
              <a:rPr lang="en-US" dirty="0" err="1" smtClean="0"/>
              <a:t>homographies</a:t>
            </a:r>
            <a:endParaRPr lang="en-US" dirty="0"/>
          </a:p>
        </p:txBody>
      </p:sp>
      <p:pic>
        <p:nvPicPr>
          <p:cNvPr id="4" name="Picture 6" descr="Edittex"/>
          <p:cNvPicPr>
            <a:picLocks noChangeAspect="1" noChangeArrowheads="1"/>
          </p:cNvPicPr>
          <p:nvPr>
            <p:custDataLst>
              <p:tags r:id="rId1"/>
            </p:custDataLst>
          </p:nvPr>
        </p:nvPicPr>
        <p:blipFill>
          <a:blip r:embed="rId5" cstate="print"/>
          <a:srcRect/>
          <a:stretch>
            <a:fillRect/>
          </a:stretch>
        </p:blipFill>
        <p:spPr bwMode="auto">
          <a:xfrm>
            <a:off x="650798" y="2950030"/>
            <a:ext cx="7986294" cy="3200400"/>
          </a:xfrm>
          <a:prstGeom prst="rect">
            <a:avLst/>
          </a:prstGeom>
          <a:noFill/>
          <a:ln w="9525">
            <a:noFill/>
            <a:miter lim="800000"/>
            <a:headEnd/>
            <a:tailEnd/>
          </a:ln>
          <a:effectLst/>
        </p:spPr>
      </p:pic>
      <p:pic>
        <p:nvPicPr>
          <p:cNvPr id="5" name="Picture 5" descr="Edittex"/>
          <p:cNvPicPr>
            <a:picLocks noChangeAspect="1" noChangeArrowheads="1"/>
          </p:cNvPicPr>
          <p:nvPr>
            <p:custDataLst>
              <p:tags r:id="rId2"/>
            </p:custDataLst>
          </p:nvPr>
        </p:nvPicPr>
        <p:blipFill>
          <a:blip r:embed="rId6" cstate="print"/>
          <a:srcRect/>
          <a:stretch>
            <a:fillRect/>
          </a:stretch>
        </p:blipFill>
        <p:spPr bwMode="auto">
          <a:xfrm>
            <a:off x="674003" y="1460286"/>
            <a:ext cx="7579858" cy="880156"/>
          </a:xfrm>
          <a:prstGeom prst="rect">
            <a:avLst/>
          </a:prstGeom>
          <a:noFill/>
          <a:ln w="9525">
            <a:noFill/>
            <a:miter lim="800000"/>
            <a:headEnd/>
            <a:tailEnd/>
          </a:ln>
          <a:effectLst/>
        </p:spPr>
      </p:pic>
    </p:spTree>
    <p:extLst>
      <p:ext uri="{BB962C8B-B14F-4D97-AF65-F5344CB8AC3E}">
        <p14:creationId xmlns:p14="http://schemas.microsoft.com/office/powerpoint/2010/main" val="593453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custDataLst>
              <p:tags r:id="rId1"/>
            </p:custDataLst>
          </p:nvPr>
        </p:nvSpPr>
        <p:spPr>
          <a:xfrm>
            <a:off x="457200" y="76200"/>
            <a:ext cx="8229600" cy="1143000"/>
          </a:xfrm>
        </p:spPr>
        <p:txBody>
          <a:bodyPr/>
          <a:lstStyle/>
          <a:p>
            <a:r>
              <a:rPr lang="en-US" dirty="0"/>
              <a:t>Solving for </a:t>
            </a:r>
            <a:r>
              <a:rPr lang="en-US" dirty="0" err="1"/>
              <a:t>homographies</a:t>
            </a:r>
            <a:endParaRPr lang="en-US" dirty="0"/>
          </a:p>
        </p:txBody>
      </p:sp>
      <p:pic>
        <p:nvPicPr>
          <p:cNvPr id="378883" name="Picture 3" descr="Edittex"/>
          <p:cNvPicPr>
            <a:picLocks noChangeAspect="1" noChangeArrowheads="1"/>
          </p:cNvPicPr>
          <p:nvPr>
            <p:custDataLst>
              <p:tags r:id="rId2"/>
            </p:custDataLst>
          </p:nvPr>
        </p:nvPicPr>
        <p:blipFill>
          <a:blip r:embed="rId11" cstate="print"/>
          <a:srcRect/>
          <a:stretch>
            <a:fillRect/>
          </a:stretch>
        </p:blipFill>
        <p:spPr bwMode="auto">
          <a:xfrm>
            <a:off x="690113" y="1155604"/>
            <a:ext cx="7702776" cy="2840958"/>
          </a:xfrm>
          <a:prstGeom prst="rect">
            <a:avLst/>
          </a:prstGeom>
          <a:noFill/>
          <a:ln w="9525">
            <a:noFill/>
            <a:miter lim="800000"/>
            <a:headEnd/>
            <a:tailEnd/>
          </a:ln>
          <a:effectLst/>
        </p:spPr>
      </p:pic>
      <p:sp>
        <p:nvSpPr>
          <p:cNvPr id="378888" name="Rectangle 8"/>
          <p:cNvSpPr>
            <a:spLocks noChangeArrowheads="1"/>
          </p:cNvSpPr>
          <p:nvPr>
            <p:custDataLst>
              <p:tags r:id="rId3"/>
            </p:custDataLst>
          </p:nvPr>
        </p:nvSpPr>
        <p:spPr bwMode="auto">
          <a:xfrm>
            <a:off x="685800" y="4942140"/>
            <a:ext cx="7848600" cy="1219200"/>
          </a:xfrm>
          <a:prstGeom prst="rect">
            <a:avLst/>
          </a:prstGeom>
          <a:noFill/>
          <a:ln w="9525">
            <a:noFill/>
            <a:miter lim="800000"/>
            <a:headEnd/>
            <a:tailEnd/>
          </a:ln>
          <a:effectLst/>
        </p:spPr>
        <p:txBody>
          <a:bodyPr/>
          <a:lstStyle/>
          <a:p>
            <a:pPr marL="342900" indent="-342900" eaLnBrk="0" fontAlgn="base" hangingPunct="0">
              <a:spcBef>
                <a:spcPct val="20000"/>
              </a:spcBef>
              <a:spcAft>
                <a:spcPct val="0"/>
              </a:spcAft>
            </a:pPr>
            <a:r>
              <a:rPr lang="en-US" sz="2400" dirty="0" smtClean="0">
                <a:solidFill>
                  <a:srgbClr val="000000"/>
                </a:solidFill>
              </a:rPr>
              <a:t>Defines a least squares problem:</a:t>
            </a:r>
          </a:p>
        </p:txBody>
      </p:sp>
      <p:pic>
        <p:nvPicPr>
          <p:cNvPr id="378901" name="Picture 21" descr="Edittex"/>
          <p:cNvPicPr>
            <a:picLocks noChangeAspect="1" noChangeArrowheads="1"/>
          </p:cNvPicPr>
          <p:nvPr>
            <p:custDataLst>
              <p:tags r:id="rId4"/>
            </p:custDataLst>
          </p:nvPr>
        </p:nvPicPr>
        <p:blipFill>
          <a:blip r:embed="rId12" cstate="print"/>
          <a:srcRect/>
          <a:stretch>
            <a:fillRect/>
          </a:stretch>
        </p:blipFill>
        <p:spPr bwMode="auto">
          <a:xfrm>
            <a:off x="5105400" y="5032375"/>
            <a:ext cx="3056405" cy="377825"/>
          </a:xfrm>
          <a:prstGeom prst="rect">
            <a:avLst/>
          </a:prstGeom>
          <a:noFill/>
          <a:ln w="9525">
            <a:noFill/>
            <a:miter lim="800000"/>
            <a:headEnd/>
            <a:tailEnd/>
          </a:ln>
          <a:effectLst/>
        </p:spPr>
      </p:pic>
      <p:grpSp>
        <p:nvGrpSpPr>
          <p:cNvPr id="2" name="Group 18"/>
          <p:cNvGrpSpPr/>
          <p:nvPr/>
        </p:nvGrpSpPr>
        <p:grpSpPr>
          <a:xfrm>
            <a:off x="3276600" y="3956297"/>
            <a:ext cx="769763" cy="904855"/>
            <a:chOff x="3265714" y="3761697"/>
            <a:chExt cx="769763" cy="904855"/>
          </a:xfrm>
        </p:grpSpPr>
        <p:sp>
          <p:nvSpPr>
            <p:cNvPr id="378892" name="Text Box 12"/>
            <p:cNvSpPr txBox="1">
              <a:spLocks noChangeArrowheads="1"/>
            </p:cNvSpPr>
            <p:nvPr>
              <p:custDataLst>
                <p:tags r:id="rId8"/>
              </p:custDataLst>
            </p:nvPr>
          </p:nvSpPr>
          <p:spPr bwMode="auto">
            <a:xfrm>
              <a:off x="3265714" y="4327998"/>
              <a:ext cx="769763" cy="338554"/>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1600" b="1" dirty="0" smtClean="0">
                  <a:solidFill>
                    <a:srgbClr val="000000"/>
                  </a:solidFill>
                </a:rPr>
                <a:t>2n </a:t>
              </a:r>
              <a:r>
                <a:rPr lang="en-US" sz="1600" b="1" dirty="0" smtClean="0">
                  <a:solidFill>
                    <a:srgbClr val="000000"/>
                  </a:solidFill>
                  <a:cs typeface="Times New Roman" pitchFamily="18" charset="0"/>
                </a:rPr>
                <a:t>× 9</a:t>
              </a:r>
              <a:endParaRPr lang="en-US" sz="1600" b="1" dirty="0" smtClean="0">
                <a:solidFill>
                  <a:srgbClr val="000000"/>
                </a:solidFill>
              </a:endParaRPr>
            </a:p>
          </p:txBody>
        </p:sp>
        <p:pic>
          <p:nvPicPr>
            <p:cNvPr id="585729" name="Picture 1"/>
            <p:cNvPicPr>
              <a:picLocks noChangeAspect="1" noChangeArrowheads="1"/>
            </p:cNvPicPr>
            <p:nvPr/>
          </p:nvPicPr>
          <p:blipFill>
            <a:blip r:embed="rId13" cstate="print"/>
            <a:srcRect/>
            <a:stretch>
              <a:fillRect/>
            </a:stretch>
          </p:blipFill>
          <p:spPr bwMode="auto">
            <a:xfrm>
              <a:off x="3292249" y="3761697"/>
              <a:ext cx="707780" cy="603476"/>
            </a:xfrm>
            <a:prstGeom prst="rect">
              <a:avLst/>
            </a:prstGeom>
            <a:noFill/>
            <a:ln w="9525">
              <a:noFill/>
              <a:miter lim="800000"/>
              <a:headEnd/>
              <a:tailEnd/>
            </a:ln>
          </p:spPr>
        </p:pic>
      </p:grpSp>
      <p:grpSp>
        <p:nvGrpSpPr>
          <p:cNvPr id="3" name="Group 19"/>
          <p:cNvGrpSpPr/>
          <p:nvPr/>
        </p:nvGrpSpPr>
        <p:grpSpPr>
          <a:xfrm>
            <a:off x="6680590" y="3994889"/>
            <a:ext cx="550760" cy="881911"/>
            <a:chOff x="6724134" y="3832947"/>
            <a:chExt cx="550760" cy="881911"/>
          </a:xfrm>
        </p:grpSpPr>
        <p:sp>
          <p:nvSpPr>
            <p:cNvPr id="378893" name="Text Box 13"/>
            <p:cNvSpPr txBox="1">
              <a:spLocks noChangeArrowheads="1"/>
            </p:cNvSpPr>
            <p:nvPr>
              <p:custDataLst>
                <p:tags r:id="rId7"/>
              </p:custDataLst>
            </p:nvPr>
          </p:nvSpPr>
          <p:spPr bwMode="auto">
            <a:xfrm>
              <a:off x="6857547" y="4376304"/>
              <a:ext cx="298480" cy="338554"/>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1600" b="1" dirty="0" smtClean="0">
                  <a:solidFill>
                    <a:srgbClr val="000000"/>
                  </a:solidFill>
                  <a:cs typeface="Times New Roman" pitchFamily="18" charset="0"/>
                </a:rPr>
                <a:t>9</a:t>
              </a:r>
              <a:endParaRPr lang="en-US" sz="1600" b="1" dirty="0" smtClean="0">
                <a:solidFill>
                  <a:srgbClr val="000000"/>
                </a:solidFill>
              </a:endParaRPr>
            </a:p>
          </p:txBody>
        </p:sp>
        <p:pic>
          <p:nvPicPr>
            <p:cNvPr id="585730" name="Picture 2"/>
            <p:cNvPicPr>
              <a:picLocks noChangeAspect="1" noChangeArrowheads="1"/>
            </p:cNvPicPr>
            <p:nvPr/>
          </p:nvPicPr>
          <p:blipFill>
            <a:blip r:embed="rId14" cstate="print"/>
            <a:srcRect/>
            <a:stretch>
              <a:fillRect/>
            </a:stretch>
          </p:blipFill>
          <p:spPr bwMode="auto">
            <a:xfrm>
              <a:off x="6724134" y="3832947"/>
              <a:ext cx="550760" cy="607248"/>
            </a:xfrm>
            <a:prstGeom prst="rect">
              <a:avLst/>
            </a:prstGeom>
            <a:noFill/>
            <a:ln w="9525">
              <a:noFill/>
              <a:miter lim="800000"/>
              <a:headEnd/>
              <a:tailEnd/>
            </a:ln>
          </p:spPr>
        </p:pic>
      </p:grpSp>
      <p:grpSp>
        <p:nvGrpSpPr>
          <p:cNvPr id="4" name="Group 21"/>
          <p:cNvGrpSpPr/>
          <p:nvPr/>
        </p:nvGrpSpPr>
        <p:grpSpPr>
          <a:xfrm>
            <a:off x="7986713" y="4012085"/>
            <a:ext cx="448687" cy="832058"/>
            <a:chOff x="7975827" y="3839257"/>
            <a:chExt cx="448687" cy="832058"/>
          </a:xfrm>
        </p:grpSpPr>
        <p:sp>
          <p:nvSpPr>
            <p:cNvPr id="378894" name="Text Box 14"/>
            <p:cNvSpPr txBox="1">
              <a:spLocks noChangeArrowheads="1"/>
            </p:cNvSpPr>
            <p:nvPr>
              <p:custDataLst>
                <p:tags r:id="rId6"/>
              </p:custDataLst>
            </p:nvPr>
          </p:nvSpPr>
          <p:spPr bwMode="auto">
            <a:xfrm>
              <a:off x="8001000" y="4332761"/>
              <a:ext cx="423514" cy="338554"/>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1600" b="1" dirty="0" smtClean="0">
                  <a:solidFill>
                    <a:srgbClr val="000000"/>
                  </a:solidFill>
                  <a:cs typeface="Times New Roman" pitchFamily="18" charset="0"/>
                </a:rPr>
                <a:t>2n</a:t>
              </a:r>
              <a:endParaRPr lang="en-US" sz="1600" b="1" dirty="0" smtClean="0">
                <a:solidFill>
                  <a:srgbClr val="000000"/>
                </a:solidFill>
              </a:endParaRPr>
            </a:p>
          </p:txBody>
        </p:sp>
        <p:pic>
          <p:nvPicPr>
            <p:cNvPr id="585733" name="Picture 5"/>
            <p:cNvPicPr>
              <a:picLocks noChangeAspect="1" noChangeArrowheads="1"/>
            </p:cNvPicPr>
            <p:nvPr/>
          </p:nvPicPr>
          <p:blipFill>
            <a:blip r:embed="rId15" cstate="print"/>
            <a:srcRect/>
            <a:stretch>
              <a:fillRect/>
            </a:stretch>
          </p:blipFill>
          <p:spPr bwMode="auto">
            <a:xfrm>
              <a:off x="7975827" y="3839257"/>
              <a:ext cx="415747" cy="515030"/>
            </a:xfrm>
            <a:prstGeom prst="rect">
              <a:avLst/>
            </a:prstGeom>
            <a:noFill/>
            <a:ln w="9525">
              <a:noFill/>
              <a:miter lim="800000"/>
              <a:headEnd/>
              <a:tailEnd/>
            </a:ln>
          </p:spPr>
        </p:pic>
      </p:grpSp>
      <p:sp>
        <p:nvSpPr>
          <p:cNvPr id="15" name="Rectangle 15"/>
          <p:cNvSpPr>
            <a:spLocks noChangeArrowheads="1"/>
          </p:cNvSpPr>
          <p:nvPr>
            <p:custDataLst>
              <p:tags r:id="rId5"/>
            </p:custDataLst>
          </p:nvPr>
        </p:nvSpPr>
        <p:spPr bwMode="auto">
          <a:xfrm>
            <a:off x="685800" y="5410200"/>
            <a:ext cx="7848600" cy="1371600"/>
          </a:xfrm>
          <a:prstGeom prst="rect">
            <a:avLst/>
          </a:prstGeom>
          <a:noFill/>
          <a:ln w="9525">
            <a:noFill/>
            <a:miter lim="800000"/>
            <a:headEnd/>
            <a:tailEnd/>
          </a:ln>
          <a:effectLst/>
        </p:spPr>
        <p:txBody>
          <a:bodyPr/>
          <a:lstStyle/>
          <a:p>
            <a:pPr marL="742950" lvl="1" indent="-285750" eaLnBrk="0" fontAlgn="base" hangingPunct="0">
              <a:spcBef>
                <a:spcPct val="20000"/>
              </a:spcBef>
              <a:spcAft>
                <a:spcPct val="0"/>
              </a:spcAft>
              <a:buFontTx/>
              <a:buChar char="•"/>
            </a:pPr>
            <a:r>
              <a:rPr lang="en-US" sz="2000" dirty="0" smtClean="0">
                <a:solidFill>
                  <a:srgbClr val="000000"/>
                </a:solidFill>
              </a:rPr>
              <a:t>Since        is only defined up to scale, solve for unit vector</a:t>
            </a:r>
            <a:endParaRPr lang="en-US" sz="2000" b="1" dirty="0" smtClean="0">
              <a:solidFill>
                <a:srgbClr val="000000"/>
              </a:solidFill>
            </a:endParaRPr>
          </a:p>
        </p:txBody>
      </p:sp>
      <p:pic>
        <p:nvPicPr>
          <p:cNvPr id="16" name="Picture 3"/>
          <p:cNvPicPr>
            <a:picLocks noChangeAspect="1" noChangeArrowheads="1"/>
          </p:cNvPicPr>
          <p:nvPr/>
        </p:nvPicPr>
        <p:blipFill>
          <a:blip r:embed="rId16" cstate="print"/>
          <a:srcRect/>
          <a:stretch>
            <a:fillRect/>
          </a:stretch>
        </p:blipFill>
        <p:spPr bwMode="auto">
          <a:xfrm>
            <a:off x="7543800" y="5413436"/>
            <a:ext cx="217715" cy="314805"/>
          </a:xfrm>
          <a:prstGeom prst="rect">
            <a:avLst/>
          </a:prstGeom>
          <a:noFill/>
          <a:ln w="9525">
            <a:noFill/>
            <a:miter lim="800000"/>
            <a:headEnd/>
            <a:tailEnd/>
          </a:ln>
        </p:spPr>
      </p:pic>
      <p:pic>
        <p:nvPicPr>
          <p:cNvPr id="17" name="Picture 2"/>
          <p:cNvPicPr>
            <a:picLocks noChangeAspect="1" noChangeArrowheads="1"/>
          </p:cNvPicPr>
          <p:nvPr/>
        </p:nvPicPr>
        <p:blipFill>
          <a:blip r:embed="rId14" cstate="print"/>
          <a:srcRect/>
          <a:stretch>
            <a:fillRect/>
          </a:stretch>
        </p:blipFill>
        <p:spPr bwMode="auto">
          <a:xfrm>
            <a:off x="2176516" y="5472189"/>
            <a:ext cx="229228" cy="252738"/>
          </a:xfrm>
          <a:prstGeom prst="rect">
            <a:avLst/>
          </a:prstGeom>
          <a:noFill/>
          <a:ln w="9525">
            <a:noFill/>
            <a:miter lim="800000"/>
            <a:headEnd/>
            <a:tailEnd/>
          </a:ln>
        </p:spPr>
      </p:pic>
    </p:spTree>
    <p:extLst>
      <p:ext uri="{BB962C8B-B14F-4D97-AF65-F5344CB8AC3E}">
        <p14:creationId xmlns:p14="http://schemas.microsoft.com/office/powerpoint/2010/main" val="1852569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78888">
                                            <p:txEl>
                                              <p:pRg st="0" end="0"/>
                                            </p:txEl>
                                          </p:spTgt>
                                        </p:tgtEl>
                                        <p:attrNameLst>
                                          <p:attrName>style.visibility</p:attrName>
                                        </p:attrNameLst>
                                      </p:cBhvr>
                                      <p:to>
                                        <p:strVal val="visible"/>
                                      </p:to>
                                    </p:set>
                                    <p:animEffect transition="in" filter="fade">
                                      <p:cBhvr>
                                        <p:cTn id="18" dur="500"/>
                                        <p:tgtEl>
                                          <p:spTgt spid="378888">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78901"/>
                                        </p:tgtEl>
                                        <p:attrNameLst>
                                          <p:attrName>style.visibility</p:attrName>
                                        </p:attrNameLst>
                                      </p:cBhvr>
                                      <p:to>
                                        <p:strVal val="visible"/>
                                      </p:to>
                                    </p:set>
                                    <p:animEffect transition="in" filter="fade">
                                      <p:cBhvr>
                                        <p:cTn id="21" dur="500"/>
                                        <p:tgtEl>
                                          <p:spTgt spid="37890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fade">
                                      <p:cBhvr>
                                        <p:cTn id="26" dur="500"/>
                                        <p:tgtEl>
                                          <p:spTgt spid="15">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8" grpId="0" build="p" bldLvl="2"/>
      <p:bldP spid="15"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custDataLst>
              <p:tags r:id="rId2"/>
            </p:custDataLst>
          </p:nvPr>
        </p:nvSpPr>
        <p:spPr>
          <a:xfrm>
            <a:off x="457200" y="76200"/>
            <a:ext cx="8229600" cy="1143000"/>
          </a:xfrm>
        </p:spPr>
        <p:txBody>
          <a:bodyPr/>
          <a:lstStyle/>
          <a:p>
            <a:r>
              <a:rPr lang="en-US" dirty="0" err="1" smtClean="0"/>
              <a:t>Homographies</a:t>
            </a:r>
            <a:endParaRPr lang="en-US" dirty="0"/>
          </a:p>
        </p:txBody>
      </p:sp>
      <p:sp>
        <p:nvSpPr>
          <p:cNvPr id="330755" name="Rectangle 3"/>
          <p:cNvSpPr>
            <a:spLocks noGrp="1" noChangeArrowheads="1"/>
          </p:cNvSpPr>
          <p:nvPr>
            <p:ph type="body" idx="1"/>
            <p:custDataLst>
              <p:tags r:id="rId3"/>
            </p:custDataLst>
          </p:nvPr>
        </p:nvSpPr>
        <p:spPr/>
        <p:txBody>
          <a:bodyPr/>
          <a:lstStyle/>
          <a:p>
            <a:endParaRPr lang="en-US" smtClean="0"/>
          </a:p>
          <a:p>
            <a:endParaRPr lang="en-US"/>
          </a:p>
        </p:txBody>
      </p:sp>
      <p:sp>
        <p:nvSpPr>
          <p:cNvPr id="330773" name="Rectangle 21"/>
          <p:cNvSpPr>
            <a:spLocks noChangeArrowheads="1"/>
          </p:cNvSpPr>
          <p:nvPr>
            <p:custDataLst>
              <p:tags r:id="rId4"/>
            </p:custDataLst>
          </p:nvPr>
        </p:nvSpPr>
        <p:spPr bwMode="auto">
          <a:xfrm>
            <a:off x="914400" y="4572000"/>
            <a:ext cx="7772400" cy="2514600"/>
          </a:xfrm>
          <a:prstGeom prst="rect">
            <a:avLst/>
          </a:prstGeom>
          <a:noFill/>
          <a:ln w="9525">
            <a:noFill/>
            <a:miter lim="800000"/>
            <a:headEnd/>
            <a:tailEnd/>
          </a:ln>
          <a:effectLst/>
        </p:spPr>
        <p:txBody>
          <a:bodyPr/>
          <a:lstStyle/>
          <a:p>
            <a:pPr marL="342900" indent="-342900" eaLnBrk="0" fontAlgn="base" hangingPunct="0">
              <a:spcBef>
                <a:spcPct val="20000"/>
              </a:spcBef>
              <a:spcAft>
                <a:spcPct val="0"/>
              </a:spcAft>
            </a:pPr>
            <a:r>
              <a:rPr lang="en-US" sz="2400" dirty="0" smtClean="0">
                <a:solidFill>
                  <a:srgbClr val="000000"/>
                </a:solidFill>
              </a:rPr>
              <a:t>To </a:t>
            </a:r>
            <a:r>
              <a:rPr lang="en-US" sz="2400" dirty="0" err="1" smtClean="0">
                <a:solidFill>
                  <a:srgbClr val="000000"/>
                </a:solidFill>
              </a:rPr>
              <a:t>unwarp</a:t>
            </a:r>
            <a:r>
              <a:rPr lang="en-US" sz="2400" dirty="0" smtClean="0">
                <a:solidFill>
                  <a:srgbClr val="000000"/>
                </a:solidFill>
              </a:rPr>
              <a:t> (rectify) an image</a:t>
            </a:r>
          </a:p>
          <a:p>
            <a:pPr marL="742950" lvl="1" indent="-285750" eaLnBrk="0" fontAlgn="base" hangingPunct="0">
              <a:spcBef>
                <a:spcPct val="20000"/>
              </a:spcBef>
              <a:spcAft>
                <a:spcPct val="0"/>
              </a:spcAft>
              <a:buFontTx/>
              <a:buChar char="•"/>
            </a:pPr>
            <a:r>
              <a:rPr lang="en-US" sz="2000" dirty="0" smtClean="0">
                <a:solidFill>
                  <a:srgbClr val="000000"/>
                </a:solidFill>
              </a:rPr>
              <a:t>solve for </a:t>
            </a:r>
            <a:r>
              <a:rPr lang="en-US" sz="2000" dirty="0" err="1" smtClean="0">
                <a:solidFill>
                  <a:srgbClr val="000000"/>
                </a:solidFill>
              </a:rPr>
              <a:t>homography</a:t>
            </a:r>
            <a:r>
              <a:rPr lang="en-US" sz="2000" dirty="0" smtClean="0">
                <a:solidFill>
                  <a:srgbClr val="000000"/>
                </a:solidFill>
              </a:rPr>
              <a:t> </a:t>
            </a:r>
            <a:r>
              <a:rPr lang="en-US" sz="2000" b="1" dirty="0" smtClean="0">
                <a:solidFill>
                  <a:srgbClr val="000000"/>
                </a:solidFill>
              </a:rPr>
              <a:t>H</a:t>
            </a:r>
            <a:r>
              <a:rPr lang="en-US" sz="2000" dirty="0" smtClean="0">
                <a:solidFill>
                  <a:srgbClr val="000000"/>
                </a:solidFill>
              </a:rPr>
              <a:t> given </a:t>
            </a:r>
            <a:r>
              <a:rPr lang="en-US" sz="2000" b="1" dirty="0" smtClean="0">
                <a:solidFill>
                  <a:srgbClr val="000000"/>
                </a:solidFill>
              </a:rPr>
              <a:t>p</a:t>
            </a:r>
            <a:r>
              <a:rPr lang="en-US" sz="2000" dirty="0" smtClean="0">
                <a:solidFill>
                  <a:srgbClr val="000000"/>
                </a:solidFill>
              </a:rPr>
              <a:t> and </a:t>
            </a:r>
            <a:r>
              <a:rPr lang="en-US" sz="2000" b="1" dirty="0" smtClean="0">
                <a:solidFill>
                  <a:srgbClr val="000000"/>
                </a:solidFill>
              </a:rPr>
              <a:t>p’</a:t>
            </a:r>
          </a:p>
          <a:p>
            <a:pPr marL="742950" lvl="1" indent="-285750" eaLnBrk="0" fontAlgn="base" hangingPunct="0">
              <a:spcBef>
                <a:spcPct val="20000"/>
              </a:spcBef>
              <a:spcAft>
                <a:spcPct val="0"/>
              </a:spcAft>
              <a:buFontTx/>
              <a:buChar char="•"/>
            </a:pPr>
            <a:r>
              <a:rPr lang="en-US" sz="2000" dirty="0" smtClean="0">
                <a:solidFill>
                  <a:srgbClr val="000000"/>
                </a:solidFill>
              </a:rPr>
              <a:t>solve equations of the form:  </a:t>
            </a:r>
            <a:r>
              <a:rPr lang="en-US" sz="2000" b="1" dirty="0" smtClean="0">
                <a:solidFill>
                  <a:srgbClr val="000000"/>
                </a:solidFill>
              </a:rPr>
              <a:t>p’</a:t>
            </a:r>
            <a:r>
              <a:rPr lang="en-US" sz="2000" dirty="0" smtClean="0">
                <a:solidFill>
                  <a:srgbClr val="000000"/>
                </a:solidFill>
              </a:rPr>
              <a:t> = </a:t>
            </a:r>
            <a:r>
              <a:rPr lang="en-US" sz="2000" b="1" dirty="0" smtClean="0">
                <a:solidFill>
                  <a:srgbClr val="000000"/>
                </a:solidFill>
              </a:rPr>
              <a:t>Hp</a:t>
            </a:r>
          </a:p>
          <a:p>
            <a:pPr marL="1143000" lvl="2" indent="-228600" eaLnBrk="0" fontAlgn="base" hangingPunct="0">
              <a:spcBef>
                <a:spcPct val="20000"/>
              </a:spcBef>
              <a:spcAft>
                <a:spcPct val="0"/>
              </a:spcAft>
              <a:buFontTx/>
              <a:buChar char="–"/>
            </a:pPr>
            <a:r>
              <a:rPr lang="en-US" dirty="0" smtClean="0">
                <a:solidFill>
                  <a:srgbClr val="000000"/>
                </a:solidFill>
              </a:rPr>
              <a:t>linear in unknowns:  coefficients of </a:t>
            </a:r>
            <a:r>
              <a:rPr lang="en-US" b="1" dirty="0" smtClean="0">
                <a:solidFill>
                  <a:srgbClr val="000000"/>
                </a:solidFill>
              </a:rPr>
              <a:t>H</a:t>
            </a:r>
          </a:p>
          <a:p>
            <a:pPr marL="1143000" lvl="2" indent="-228600" eaLnBrk="0" fontAlgn="base" hangingPunct="0">
              <a:spcBef>
                <a:spcPct val="20000"/>
              </a:spcBef>
              <a:spcAft>
                <a:spcPct val="0"/>
              </a:spcAft>
              <a:buFontTx/>
              <a:buChar char="–"/>
            </a:pPr>
            <a:r>
              <a:rPr lang="en-US" dirty="0" smtClean="0">
                <a:solidFill>
                  <a:srgbClr val="000000"/>
                </a:solidFill>
              </a:rPr>
              <a:t>H is defined up to an arbitrary scale factor</a:t>
            </a:r>
          </a:p>
          <a:p>
            <a:pPr marL="1143000" lvl="2" indent="-228600" eaLnBrk="0" fontAlgn="base" hangingPunct="0">
              <a:spcBef>
                <a:spcPct val="20000"/>
              </a:spcBef>
              <a:spcAft>
                <a:spcPct val="0"/>
              </a:spcAft>
              <a:buFontTx/>
              <a:buChar char="–"/>
            </a:pPr>
            <a:r>
              <a:rPr lang="en-US" dirty="0" smtClean="0">
                <a:solidFill>
                  <a:srgbClr val="000000"/>
                </a:solidFill>
              </a:rPr>
              <a:t>how many points are necessary to solve for </a:t>
            </a:r>
            <a:r>
              <a:rPr lang="en-US" b="1" dirty="0" smtClean="0">
                <a:solidFill>
                  <a:srgbClr val="000000"/>
                </a:solidFill>
              </a:rPr>
              <a:t>H</a:t>
            </a:r>
            <a:r>
              <a:rPr lang="en-US" dirty="0" smtClean="0">
                <a:solidFill>
                  <a:srgbClr val="000000"/>
                </a:solidFill>
              </a:rPr>
              <a:t>?</a:t>
            </a:r>
            <a:endParaRPr lang="en-US" sz="2800" b="1" dirty="0" smtClean="0">
              <a:solidFill>
                <a:srgbClr val="000000"/>
              </a:solidFill>
            </a:endParaRPr>
          </a:p>
        </p:txBody>
      </p:sp>
      <p:grpSp>
        <p:nvGrpSpPr>
          <p:cNvPr id="17" name="Group 16"/>
          <p:cNvGrpSpPr/>
          <p:nvPr/>
        </p:nvGrpSpPr>
        <p:grpSpPr>
          <a:xfrm>
            <a:off x="1336675" y="1371600"/>
            <a:ext cx="6283325" cy="3124200"/>
            <a:chOff x="609600" y="914400"/>
            <a:chExt cx="6283325" cy="3124200"/>
          </a:xfrm>
        </p:grpSpPr>
        <p:graphicFrame>
          <p:nvGraphicFramePr>
            <p:cNvPr id="330756" name="Object 4"/>
            <p:cNvGraphicFramePr>
              <a:graphicFrameLocks noChangeAspect="1"/>
            </p:cNvGraphicFramePr>
            <p:nvPr>
              <p:custDataLst>
                <p:tags r:id="rId5"/>
              </p:custDataLst>
            </p:nvPr>
          </p:nvGraphicFramePr>
          <p:xfrm>
            <a:off x="609600" y="914400"/>
            <a:ext cx="3082925" cy="3124200"/>
          </p:xfrm>
          <a:graphic>
            <a:graphicData uri="http://schemas.openxmlformats.org/presentationml/2006/ole">
              <mc:AlternateContent xmlns:mc="http://schemas.openxmlformats.org/markup-compatibility/2006">
                <mc:Choice xmlns:v="urn:schemas-microsoft-com:vml" Requires="v">
                  <p:oleObj spid="_x0000_s2264" name="Photo Editor Photo" r:id="rId19" imgW="5106113" imgH="5172797" progId="">
                    <p:embed/>
                  </p:oleObj>
                </mc:Choice>
                <mc:Fallback>
                  <p:oleObj name="Photo Editor Photo" r:id="rId19" imgW="5106113" imgH="5172797" progId="">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9600" y="914400"/>
                          <a:ext cx="308292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0759" name="Object 7"/>
            <p:cNvGraphicFramePr>
              <a:graphicFrameLocks noChangeAspect="1"/>
            </p:cNvGraphicFramePr>
            <p:nvPr>
              <p:custDataLst>
                <p:tags r:id="rId6"/>
              </p:custDataLst>
            </p:nvPr>
          </p:nvGraphicFramePr>
          <p:xfrm>
            <a:off x="3810000" y="914400"/>
            <a:ext cx="3082925" cy="3124200"/>
          </p:xfrm>
          <a:graphic>
            <a:graphicData uri="http://schemas.openxmlformats.org/presentationml/2006/ole">
              <mc:AlternateContent xmlns:mc="http://schemas.openxmlformats.org/markup-compatibility/2006">
                <mc:Choice xmlns:v="urn:schemas-microsoft-com:vml" Requires="v">
                  <p:oleObj spid="_x0000_s2265" name="Photo Editor Photo" r:id="rId21" imgW="5106113" imgH="5172797" progId="">
                    <p:embed/>
                  </p:oleObj>
                </mc:Choice>
                <mc:Fallback>
                  <p:oleObj name="Photo Editor Photo" r:id="rId21" imgW="5106113" imgH="5172797" progId="">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10000" y="914400"/>
                          <a:ext cx="308292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0765" name="Oval 13"/>
            <p:cNvSpPr>
              <a:spLocks noChangeArrowheads="1"/>
            </p:cNvSpPr>
            <p:nvPr>
              <p:custDataLst>
                <p:tags r:id="rId7"/>
              </p:custDataLst>
            </p:nvPr>
          </p:nvSpPr>
          <p:spPr bwMode="auto">
            <a:xfrm>
              <a:off x="1166813" y="3895725"/>
              <a:ext cx="76200" cy="76200"/>
            </a:xfrm>
            <a:prstGeom prst="ellipse">
              <a:avLst/>
            </a:prstGeom>
            <a:solidFill>
              <a:srgbClr val="33CC33"/>
            </a:solidFill>
            <a:ln w="9525">
              <a:solidFill>
                <a:schemeClr val="tx1"/>
              </a:solidFill>
              <a:round/>
              <a:headEnd/>
              <a:tailEnd/>
            </a:ln>
            <a:effectLst/>
          </p:spPr>
          <p:txBody>
            <a:bodyPr wrap="none" anchor="ct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330766" name="Oval 14"/>
            <p:cNvSpPr>
              <a:spLocks noChangeArrowheads="1"/>
            </p:cNvSpPr>
            <p:nvPr>
              <p:custDataLst>
                <p:tags r:id="rId8"/>
              </p:custDataLst>
            </p:nvPr>
          </p:nvSpPr>
          <p:spPr bwMode="auto">
            <a:xfrm>
              <a:off x="2066925" y="3533775"/>
              <a:ext cx="76200" cy="76200"/>
            </a:xfrm>
            <a:prstGeom prst="ellipse">
              <a:avLst/>
            </a:prstGeom>
            <a:solidFill>
              <a:srgbClr val="0066FF"/>
            </a:solidFill>
            <a:ln w="9525">
              <a:solidFill>
                <a:schemeClr val="tx1"/>
              </a:solidFill>
              <a:round/>
              <a:headEnd/>
              <a:tailEnd/>
            </a:ln>
            <a:effectLst/>
          </p:spPr>
          <p:txBody>
            <a:bodyPr wrap="none" anchor="ct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330767" name="Oval 15"/>
            <p:cNvSpPr>
              <a:spLocks noChangeArrowheads="1"/>
            </p:cNvSpPr>
            <p:nvPr>
              <p:custDataLst>
                <p:tags r:id="rId9"/>
              </p:custDataLst>
            </p:nvPr>
          </p:nvSpPr>
          <p:spPr bwMode="auto">
            <a:xfrm>
              <a:off x="1228725" y="3562350"/>
              <a:ext cx="76200" cy="76200"/>
            </a:xfrm>
            <a:prstGeom prst="ellipse">
              <a:avLst/>
            </a:prstGeom>
            <a:solidFill>
              <a:srgbClr val="FF0000"/>
            </a:solidFill>
            <a:ln w="9525">
              <a:solidFill>
                <a:schemeClr val="tx1"/>
              </a:solidFill>
              <a:round/>
              <a:headEnd/>
              <a:tailEnd/>
            </a:ln>
            <a:effectLst/>
          </p:spPr>
          <p:txBody>
            <a:bodyPr wrap="none" anchor="ct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330768" name="Oval 16"/>
            <p:cNvSpPr>
              <a:spLocks noChangeArrowheads="1"/>
            </p:cNvSpPr>
            <p:nvPr>
              <p:custDataLst>
                <p:tags r:id="rId10"/>
              </p:custDataLst>
            </p:nvPr>
          </p:nvSpPr>
          <p:spPr bwMode="auto">
            <a:xfrm>
              <a:off x="2209800" y="3819525"/>
              <a:ext cx="76200" cy="76200"/>
            </a:xfrm>
            <a:prstGeom prst="ellipse">
              <a:avLst/>
            </a:prstGeom>
            <a:solidFill>
              <a:srgbClr val="FFFF00"/>
            </a:solidFill>
            <a:ln w="9525">
              <a:solidFill>
                <a:schemeClr val="tx1"/>
              </a:solidFill>
              <a:round/>
              <a:headEnd/>
              <a:tailEnd/>
            </a:ln>
            <a:effectLst/>
          </p:spPr>
          <p:txBody>
            <a:bodyPr wrap="none" anchor="ct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330769" name="Oval 17"/>
            <p:cNvSpPr>
              <a:spLocks noChangeArrowheads="1"/>
            </p:cNvSpPr>
            <p:nvPr>
              <p:custDataLst>
                <p:tags r:id="rId11"/>
              </p:custDataLst>
            </p:nvPr>
          </p:nvSpPr>
          <p:spPr bwMode="auto">
            <a:xfrm>
              <a:off x="4819650" y="3917950"/>
              <a:ext cx="76200" cy="76200"/>
            </a:xfrm>
            <a:prstGeom prst="ellipse">
              <a:avLst/>
            </a:prstGeom>
            <a:solidFill>
              <a:srgbClr val="33CC33"/>
            </a:solidFill>
            <a:ln w="9525">
              <a:solidFill>
                <a:schemeClr val="tx1"/>
              </a:solidFill>
              <a:round/>
              <a:headEnd/>
              <a:tailEnd/>
            </a:ln>
            <a:effectLst/>
          </p:spPr>
          <p:txBody>
            <a:bodyPr wrap="none" anchor="ct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330770" name="Oval 18"/>
            <p:cNvSpPr>
              <a:spLocks noChangeArrowheads="1"/>
            </p:cNvSpPr>
            <p:nvPr>
              <p:custDataLst>
                <p:tags r:id="rId12"/>
              </p:custDataLst>
            </p:nvPr>
          </p:nvSpPr>
          <p:spPr bwMode="auto">
            <a:xfrm>
              <a:off x="5776913" y="3213100"/>
              <a:ext cx="76200" cy="76200"/>
            </a:xfrm>
            <a:prstGeom prst="ellipse">
              <a:avLst/>
            </a:prstGeom>
            <a:solidFill>
              <a:srgbClr val="0066FF"/>
            </a:solidFill>
            <a:ln w="9525">
              <a:solidFill>
                <a:schemeClr val="tx1"/>
              </a:solidFill>
              <a:round/>
              <a:headEnd/>
              <a:tailEnd/>
            </a:ln>
            <a:effectLst/>
          </p:spPr>
          <p:txBody>
            <a:bodyPr wrap="none" anchor="ct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330771" name="Oval 19"/>
            <p:cNvSpPr>
              <a:spLocks noChangeArrowheads="1"/>
            </p:cNvSpPr>
            <p:nvPr>
              <p:custDataLst>
                <p:tags r:id="rId13"/>
              </p:custDataLst>
            </p:nvPr>
          </p:nvSpPr>
          <p:spPr bwMode="auto">
            <a:xfrm>
              <a:off x="4829175" y="3213100"/>
              <a:ext cx="76200" cy="76200"/>
            </a:xfrm>
            <a:prstGeom prst="ellipse">
              <a:avLst/>
            </a:prstGeom>
            <a:solidFill>
              <a:srgbClr val="FF0000"/>
            </a:solidFill>
            <a:ln w="9525">
              <a:solidFill>
                <a:schemeClr val="tx1"/>
              </a:solidFill>
              <a:round/>
              <a:headEnd/>
              <a:tailEnd/>
            </a:ln>
            <a:effectLst/>
          </p:spPr>
          <p:txBody>
            <a:bodyPr wrap="none" anchor="ct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330772" name="Oval 20"/>
            <p:cNvSpPr>
              <a:spLocks noChangeArrowheads="1"/>
            </p:cNvSpPr>
            <p:nvPr>
              <p:custDataLst>
                <p:tags r:id="rId14"/>
              </p:custDataLst>
            </p:nvPr>
          </p:nvSpPr>
          <p:spPr bwMode="auto">
            <a:xfrm>
              <a:off x="5781675" y="3917950"/>
              <a:ext cx="76200" cy="76200"/>
            </a:xfrm>
            <a:prstGeom prst="ellipse">
              <a:avLst/>
            </a:prstGeom>
            <a:solidFill>
              <a:srgbClr val="FFFF00"/>
            </a:solidFill>
            <a:ln w="9525">
              <a:solidFill>
                <a:schemeClr val="tx1"/>
              </a:solidFill>
              <a:round/>
              <a:headEnd/>
              <a:tailEnd/>
            </a:ln>
            <a:effectLst/>
          </p:spPr>
          <p:txBody>
            <a:bodyPr wrap="none" anchor="ct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330774" name="Text Box 22"/>
            <p:cNvSpPr txBox="1">
              <a:spLocks noChangeArrowheads="1"/>
            </p:cNvSpPr>
            <p:nvPr>
              <p:custDataLst>
                <p:tags r:id="rId15"/>
              </p:custDataLst>
            </p:nvPr>
          </p:nvSpPr>
          <p:spPr bwMode="auto">
            <a:xfrm>
              <a:off x="1260475" y="3352800"/>
              <a:ext cx="339725" cy="396875"/>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2000" b="1" smtClean="0">
                  <a:solidFill>
                    <a:srgbClr val="FF0000"/>
                  </a:solidFill>
                </a:rPr>
                <a:t>p</a:t>
              </a:r>
            </a:p>
          </p:txBody>
        </p:sp>
        <p:sp>
          <p:nvSpPr>
            <p:cNvPr id="330775" name="Text Box 23"/>
            <p:cNvSpPr txBox="1">
              <a:spLocks noChangeArrowheads="1"/>
            </p:cNvSpPr>
            <p:nvPr>
              <p:custDataLst>
                <p:tags r:id="rId16"/>
              </p:custDataLst>
            </p:nvPr>
          </p:nvSpPr>
          <p:spPr bwMode="auto">
            <a:xfrm>
              <a:off x="4856163" y="3124200"/>
              <a:ext cx="409575" cy="396875"/>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2000" b="1" smtClean="0">
                  <a:solidFill>
                    <a:srgbClr val="FF0000"/>
                  </a:solidFill>
                </a:rPr>
                <a:t>p’</a:t>
              </a:r>
            </a:p>
          </p:txBody>
        </p:sp>
      </p:grpSp>
    </p:spTree>
    <p:extLst>
      <p:ext uri="{BB962C8B-B14F-4D97-AF65-F5344CB8AC3E}">
        <p14:creationId xmlns:p14="http://schemas.microsoft.com/office/powerpoint/2010/main" val="2989605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773">
                                            <p:txEl>
                                              <p:pRg st="2" end="2"/>
                                            </p:txEl>
                                          </p:spTgt>
                                        </p:tgtEl>
                                        <p:attrNameLst>
                                          <p:attrName>style.visibility</p:attrName>
                                        </p:attrNameLst>
                                      </p:cBhvr>
                                      <p:to>
                                        <p:strVal val="visible"/>
                                      </p:to>
                                    </p:set>
                                    <p:animEffect transition="in" filter="fade">
                                      <p:cBhvr>
                                        <p:cTn id="7" dur="500"/>
                                        <p:tgtEl>
                                          <p:spTgt spid="33077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30773">
                                            <p:txEl>
                                              <p:pRg st="3" end="3"/>
                                            </p:txEl>
                                          </p:spTgt>
                                        </p:tgtEl>
                                        <p:attrNameLst>
                                          <p:attrName>style.visibility</p:attrName>
                                        </p:attrNameLst>
                                      </p:cBhvr>
                                      <p:to>
                                        <p:strVal val="visible"/>
                                      </p:to>
                                    </p:set>
                                    <p:animEffect transition="in" filter="fade">
                                      <p:cBhvr>
                                        <p:cTn id="10" dur="500"/>
                                        <p:tgtEl>
                                          <p:spTgt spid="33077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30773">
                                            <p:txEl>
                                              <p:pRg st="4" end="4"/>
                                            </p:txEl>
                                          </p:spTgt>
                                        </p:tgtEl>
                                        <p:attrNameLst>
                                          <p:attrName>style.visibility</p:attrName>
                                        </p:attrNameLst>
                                      </p:cBhvr>
                                      <p:to>
                                        <p:strVal val="visible"/>
                                      </p:to>
                                    </p:set>
                                    <p:animEffect transition="in" filter="fade">
                                      <p:cBhvr>
                                        <p:cTn id="13" dur="500"/>
                                        <p:tgtEl>
                                          <p:spTgt spid="33077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30773">
                                            <p:txEl>
                                              <p:pRg st="5" end="5"/>
                                            </p:txEl>
                                          </p:spTgt>
                                        </p:tgtEl>
                                        <p:attrNameLst>
                                          <p:attrName>style.visibility</p:attrName>
                                        </p:attrNameLst>
                                      </p:cBhvr>
                                      <p:to>
                                        <p:strVal val="visible"/>
                                      </p:to>
                                    </p:set>
                                    <p:animEffect transition="in" filter="fade">
                                      <p:cBhvr>
                                        <p:cTn id="16" dur="500"/>
                                        <p:tgtEl>
                                          <p:spTgt spid="33077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custDataLst>
              <p:tags r:id="rId1"/>
            </p:custDataLst>
          </p:nvPr>
        </p:nvSpPr>
        <p:spPr>
          <a:xfrm>
            <a:off x="457200" y="76200"/>
            <a:ext cx="8229600" cy="1143000"/>
          </a:xfrm>
        </p:spPr>
        <p:txBody>
          <a:bodyPr/>
          <a:lstStyle/>
          <a:p>
            <a:r>
              <a:rPr lang="en-US" dirty="0"/>
              <a:t>Solving for </a:t>
            </a:r>
            <a:r>
              <a:rPr lang="en-US" dirty="0" err="1"/>
              <a:t>homographies</a:t>
            </a:r>
            <a:endParaRPr lang="en-US" dirty="0"/>
          </a:p>
        </p:txBody>
      </p:sp>
      <p:pic>
        <p:nvPicPr>
          <p:cNvPr id="378883" name="Picture 3" descr="Edittex"/>
          <p:cNvPicPr>
            <a:picLocks noChangeAspect="1" noChangeArrowheads="1"/>
          </p:cNvPicPr>
          <p:nvPr>
            <p:custDataLst>
              <p:tags r:id="rId2"/>
            </p:custDataLst>
          </p:nvPr>
        </p:nvPicPr>
        <p:blipFill>
          <a:blip r:embed="rId11" cstate="print"/>
          <a:srcRect/>
          <a:stretch>
            <a:fillRect/>
          </a:stretch>
        </p:blipFill>
        <p:spPr bwMode="auto">
          <a:xfrm>
            <a:off x="690113" y="1155604"/>
            <a:ext cx="7702776" cy="2840958"/>
          </a:xfrm>
          <a:prstGeom prst="rect">
            <a:avLst/>
          </a:prstGeom>
          <a:noFill/>
          <a:ln w="9525">
            <a:noFill/>
            <a:miter lim="800000"/>
            <a:headEnd/>
            <a:tailEnd/>
          </a:ln>
          <a:effectLst/>
        </p:spPr>
      </p:pic>
      <p:sp>
        <p:nvSpPr>
          <p:cNvPr id="378888" name="Rectangle 8"/>
          <p:cNvSpPr>
            <a:spLocks noChangeArrowheads="1"/>
          </p:cNvSpPr>
          <p:nvPr>
            <p:custDataLst>
              <p:tags r:id="rId3"/>
            </p:custDataLst>
          </p:nvPr>
        </p:nvSpPr>
        <p:spPr bwMode="auto">
          <a:xfrm>
            <a:off x="685800" y="4942140"/>
            <a:ext cx="7848600" cy="1219200"/>
          </a:xfrm>
          <a:prstGeom prst="rect">
            <a:avLst/>
          </a:prstGeom>
          <a:noFill/>
          <a:ln w="9525">
            <a:noFill/>
            <a:miter lim="800000"/>
            <a:headEnd/>
            <a:tailEnd/>
          </a:ln>
          <a:effectLst/>
        </p:spPr>
        <p:txBody>
          <a:bodyPr/>
          <a:lstStyle/>
          <a:p>
            <a:pPr marL="342900" indent="-342900" eaLnBrk="0" fontAlgn="base" hangingPunct="0">
              <a:spcBef>
                <a:spcPct val="20000"/>
              </a:spcBef>
              <a:spcAft>
                <a:spcPct val="0"/>
              </a:spcAft>
            </a:pPr>
            <a:r>
              <a:rPr lang="en-US" sz="2400" dirty="0" smtClean="0">
                <a:solidFill>
                  <a:srgbClr val="000000"/>
                </a:solidFill>
              </a:rPr>
              <a:t>Defines a least squares problem:</a:t>
            </a:r>
          </a:p>
        </p:txBody>
      </p:sp>
      <p:sp>
        <p:nvSpPr>
          <p:cNvPr id="378895" name="Rectangle 15"/>
          <p:cNvSpPr>
            <a:spLocks noChangeArrowheads="1"/>
          </p:cNvSpPr>
          <p:nvPr>
            <p:custDataLst>
              <p:tags r:id="rId4"/>
            </p:custDataLst>
          </p:nvPr>
        </p:nvSpPr>
        <p:spPr bwMode="auto">
          <a:xfrm>
            <a:off x="685800" y="5410200"/>
            <a:ext cx="7848600" cy="1371600"/>
          </a:xfrm>
          <a:prstGeom prst="rect">
            <a:avLst/>
          </a:prstGeom>
          <a:noFill/>
          <a:ln w="9525">
            <a:noFill/>
            <a:miter lim="800000"/>
            <a:headEnd/>
            <a:tailEnd/>
          </a:ln>
          <a:effectLst/>
        </p:spPr>
        <p:txBody>
          <a:bodyPr/>
          <a:lstStyle/>
          <a:p>
            <a:pPr marL="742950" lvl="1" indent="-285750" eaLnBrk="0" fontAlgn="base" hangingPunct="0">
              <a:spcBef>
                <a:spcPct val="20000"/>
              </a:spcBef>
              <a:spcAft>
                <a:spcPct val="0"/>
              </a:spcAft>
              <a:buFontTx/>
              <a:buChar char="•"/>
            </a:pPr>
            <a:r>
              <a:rPr lang="en-US" sz="2000" dirty="0" smtClean="0">
                <a:solidFill>
                  <a:srgbClr val="000000"/>
                </a:solidFill>
              </a:rPr>
              <a:t>Since        is only defined up to scale, solve for unit vector</a:t>
            </a:r>
            <a:endParaRPr lang="en-US" sz="2000" b="1" dirty="0" smtClean="0">
              <a:solidFill>
                <a:srgbClr val="000000"/>
              </a:solidFill>
            </a:endParaRPr>
          </a:p>
          <a:p>
            <a:pPr marL="742950" lvl="1" indent="-285750" eaLnBrk="0" fontAlgn="base" hangingPunct="0">
              <a:spcBef>
                <a:spcPct val="20000"/>
              </a:spcBef>
              <a:spcAft>
                <a:spcPct val="0"/>
              </a:spcAft>
              <a:buFontTx/>
              <a:buChar char="•"/>
            </a:pPr>
            <a:r>
              <a:rPr lang="en-US" sz="2000" dirty="0" smtClean="0">
                <a:solidFill>
                  <a:srgbClr val="000000"/>
                </a:solidFill>
              </a:rPr>
              <a:t>Solution:        = eigenvector of </a:t>
            </a:r>
            <a:r>
              <a:rPr lang="en-US" sz="2000" b="1" dirty="0" smtClean="0">
                <a:solidFill>
                  <a:srgbClr val="000000"/>
                </a:solidFill>
              </a:rPr>
              <a:t>        </a:t>
            </a:r>
            <a:r>
              <a:rPr lang="en-US" sz="2000" dirty="0" smtClean="0">
                <a:solidFill>
                  <a:srgbClr val="000000"/>
                </a:solidFill>
              </a:rPr>
              <a:t>       with smallest </a:t>
            </a:r>
            <a:r>
              <a:rPr lang="en-US" sz="2000" dirty="0" err="1" smtClean="0">
                <a:solidFill>
                  <a:srgbClr val="000000"/>
                </a:solidFill>
              </a:rPr>
              <a:t>eigenvalue</a:t>
            </a:r>
            <a:endParaRPr lang="en-US" sz="2000" dirty="0" smtClean="0">
              <a:solidFill>
                <a:srgbClr val="000000"/>
              </a:solidFill>
            </a:endParaRPr>
          </a:p>
          <a:p>
            <a:pPr marL="742950" lvl="1" indent="-285750" eaLnBrk="0" fontAlgn="base" hangingPunct="0">
              <a:spcBef>
                <a:spcPct val="20000"/>
              </a:spcBef>
              <a:spcAft>
                <a:spcPct val="0"/>
              </a:spcAft>
              <a:buFontTx/>
              <a:buChar char="•"/>
            </a:pPr>
            <a:r>
              <a:rPr lang="en-US" sz="2000" dirty="0" smtClean="0">
                <a:solidFill>
                  <a:srgbClr val="000000"/>
                </a:solidFill>
              </a:rPr>
              <a:t>Works with 4 or more points</a:t>
            </a:r>
          </a:p>
        </p:txBody>
      </p:sp>
      <p:pic>
        <p:nvPicPr>
          <p:cNvPr id="378901" name="Picture 21" descr="Edittex"/>
          <p:cNvPicPr>
            <a:picLocks noChangeAspect="1" noChangeArrowheads="1"/>
          </p:cNvPicPr>
          <p:nvPr>
            <p:custDataLst>
              <p:tags r:id="rId5"/>
            </p:custDataLst>
          </p:nvPr>
        </p:nvPicPr>
        <p:blipFill>
          <a:blip r:embed="rId12" cstate="print"/>
          <a:srcRect/>
          <a:stretch>
            <a:fillRect/>
          </a:stretch>
        </p:blipFill>
        <p:spPr bwMode="auto">
          <a:xfrm>
            <a:off x="5181600" y="5032375"/>
            <a:ext cx="2439987" cy="301625"/>
          </a:xfrm>
          <a:prstGeom prst="rect">
            <a:avLst/>
          </a:prstGeom>
          <a:noFill/>
          <a:ln w="9525">
            <a:noFill/>
            <a:miter lim="800000"/>
            <a:headEnd/>
            <a:tailEnd/>
          </a:ln>
          <a:effectLst/>
        </p:spPr>
      </p:pic>
      <p:grpSp>
        <p:nvGrpSpPr>
          <p:cNvPr id="2" name="Group 18"/>
          <p:cNvGrpSpPr/>
          <p:nvPr/>
        </p:nvGrpSpPr>
        <p:grpSpPr>
          <a:xfrm>
            <a:off x="3276600" y="3956297"/>
            <a:ext cx="769763" cy="904855"/>
            <a:chOff x="3265714" y="3761697"/>
            <a:chExt cx="769763" cy="904855"/>
          </a:xfrm>
        </p:grpSpPr>
        <p:sp>
          <p:nvSpPr>
            <p:cNvPr id="378892" name="Text Box 12"/>
            <p:cNvSpPr txBox="1">
              <a:spLocks noChangeArrowheads="1"/>
            </p:cNvSpPr>
            <p:nvPr>
              <p:custDataLst>
                <p:tags r:id="rId8"/>
              </p:custDataLst>
            </p:nvPr>
          </p:nvSpPr>
          <p:spPr bwMode="auto">
            <a:xfrm>
              <a:off x="3265714" y="4327998"/>
              <a:ext cx="769763" cy="338554"/>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1600" b="1" dirty="0" smtClean="0">
                  <a:solidFill>
                    <a:srgbClr val="000000"/>
                  </a:solidFill>
                </a:rPr>
                <a:t>2n </a:t>
              </a:r>
              <a:r>
                <a:rPr lang="en-US" sz="1600" b="1" dirty="0" smtClean="0">
                  <a:solidFill>
                    <a:srgbClr val="000000"/>
                  </a:solidFill>
                  <a:cs typeface="Times New Roman" pitchFamily="18" charset="0"/>
                </a:rPr>
                <a:t>× 9</a:t>
              </a:r>
              <a:endParaRPr lang="en-US" sz="1600" b="1" dirty="0" smtClean="0">
                <a:solidFill>
                  <a:srgbClr val="000000"/>
                </a:solidFill>
              </a:endParaRPr>
            </a:p>
          </p:txBody>
        </p:sp>
        <p:pic>
          <p:nvPicPr>
            <p:cNvPr id="585729" name="Picture 1"/>
            <p:cNvPicPr>
              <a:picLocks noChangeAspect="1" noChangeArrowheads="1"/>
            </p:cNvPicPr>
            <p:nvPr/>
          </p:nvPicPr>
          <p:blipFill>
            <a:blip r:embed="rId13" cstate="print"/>
            <a:srcRect/>
            <a:stretch>
              <a:fillRect/>
            </a:stretch>
          </p:blipFill>
          <p:spPr bwMode="auto">
            <a:xfrm>
              <a:off x="3292249" y="3761697"/>
              <a:ext cx="707780" cy="603476"/>
            </a:xfrm>
            <a:prstGeom prst="rect">
              <a:avLst/>
            </a:prstGeom>
            <a:noFill/>
            <a:ln w="9525">
              <a:noFill/>
              <a:miter lim="800000"/>
              <a:headEnd/>
              <a:tailEnd/>
            </a:ln>
          </p:spPr>
        </p:pic>
      </p:grpSp>
      <p:grpSp>
        <p:nvGrpSpPr>
          <p:cNvPr id="3" name="Group 19"/>
          <p:cNvGrpSpPr/>
          <p:nvPr/>
        </p:nvGrpSpPr>
        <p:grpSpPr>
          <a:xfrm>
            <a:off x="6680590" y="3994889"/>
            <a:ext cx="550760" cy="881911"/>
            <a:chOff x="6724134" y="3832947"/>
            <a:chExt cx="550760" cy="881911"/>
          </a:xfrm>
        </p:grpSpPr>
        <p:sp>
          <p:nvSpPr>
            <p:cNvPr id="378893" name="Text Box 13"/>
            <p:cNvSpPr txBox="1">
              <a:spLocks noChangeArrowheads="1"/>
            </p:cNvSpPr>
            <p:nvPr>
              <p:custDataLst>
                <p:tags r:id="rId7"/>
              </p:custDataLst>
            </p:nvPr>
          </p:nvSpPr>
          <p:spPr bwMode="auto">
            <a:xfrm>
              <a:off x="6857547" y="4376304"/>
              <a:ext cx="298480" cy="338554"/>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1600" b="1" dirty="0" smtClean="0">
                  <a:solidFill>
                    <a:srgbClr val="000000"/>
                  </a:solidFill>
                  <a:cs typeface="Times New Roman" pitchFamily="18" charset="0"/>
                </a:rPr>
                <a:t>9</a:t>
              </a:r>
              <a:endParaRPr lang="en-US" sz="1600" b="1" dirty="0" smtClean="0">
                <a:solidFill>
                  <a:srgbClr val="000000"/>
                </a:solidFill>
              </a:endParaRPr>
            </a:p>
          </p:txBody>
        </p:sp>
        <p:pic>
          <p:nvPicPr>
            <p:cNvPr id="585730" name="Picture 2"/>
            <p:cNvPicPr>
              <a:picLocks noChangeAspect="1" noChangeArrowheads="1"/>
            </p:cNvPicPr>
            <p:nvPr/>
          </p:nvPicPr>
          <p:blipFill>
            <a:blip r:embed="rId14" cstate="print"/>
            <a:srcRect/>
            <a:stretch>
              <a:fillRect/>
            </a:stretch>
          </p:blipFill>
          <p:spPr bwMode="auto">
            <a:xfrm>
              <a:off x="6724134" y="3832947"/>
              <a:ext cx="550760" cy="607248"/>
            </a:xfrm>
            <a:prstGeom prst="rect">
              <a:avLst/>
            </a:prstGeom>
            <a:noFill/>
            <a:ln w="9525">
              <a:noFill/>
              <a:miter lim="800000"/>
              <a:headEnd/>
              <a:tailEnd/>
            </a:ln>
          </p:spPr>
        </p:pic>
      </p:grpSp>
      <p:pic>
        <p:nvPicPr>
          <p:cNvPr id="585731" name="Picture 3"/>
          <p:cNvPicPr>
            <a:picLocks noChangeAspect="1" noChangeArrowheads="1"/>
          </p:cNvPicPr>
          <p:nvPr/>
        </p:nvPicPr>
        <p:blipFill>
          <a:blip r:embed="rId15" cstate="print"/>
          <a:srcRect/>
          <a:stretch>
            <a:fillRect/>
          </a:stretch>
        </p:blipFill>
        <p:spPr bwMode="auto">
          <a:xfrm>
            <a:off x="7543800" y="5410200"/>
            <a:ext cx="217715" cy="314805"/>
          </a:xfrm>
          <a:prstGeom prst="rect">
            <a:avLst/>
          </a:prstGeom>
          <a:noFill/>
          <a:ln w="9525">
            <a:noFill/>
            <a:miter lim="800000"/>
            <a:headEnd/>
            <a:tailEnd/>
          </a:ln>
        </p:spPr>
      </p:pic>
      <p:pic>
        <p:nvPicPr>
          <p:cNvPr id="585732" name="Picture 4"/>
          <p:cNvPicPr>
            <a:picLocks noChangeAspect="1" noChangeArrowheads="1"/>
          </p:cNvPicPr>
          <p:nvPr/>
        </p:nvPicPr>
        <p:blipFill>
          <a:blip r:embed="rId16" cstate="print"/>
          <a:srcRect/>
          <a:stretch>
            <a:fillRect/>
          </a:stretch>
        </p:blipFill>
        <p:spPr bwMode="auto">
          <a:xfrm>
            <a:off x="4727122" y="5790527"/>
            <a:ext cx="683078" cy="288348"/>
          </a:xfrm>
          <a:prstGeom prst="rect">
            <a:avLst/>
          </a:prstGeom>
          <a:noFill/>
          <a:ln w="9525">
            <a:noFill/>
            <a:miter lim="800000"/>
            <a:headEnd/>
            <a:tailEnd/>
          </a:ln>
        </p:spPr>
      </p:pic>
      <p:grpSp>
        <p:nvGrpSpPr>
          <p:cNvPr id="4" name="Group 21"/>
          <p:cNvGrpSpPr/>
          <p:nvPr/>
        </p:nvGrpSpPr>
        <p:grpSpPr>
          <a:xfrm>
            <a:off x="7986713" y="4012085"/>
            <a:ext cx="448687" cy="832058"/>
            <a:chOff x="7975827" y="3839257"/>
            <a:chExt cx="448687" cy="832058"/>
          </a:xfrm>
        </p:grpSpPr>
        <p:sp>
          <p:nvSpPr>
            <p:cNvPr id="378894" name="Text Box 14"/>
            <p:cNvSpPr txBox="1">
              <a:spLocks noChangeArrowheads="1"/>
            </p:cNvSpPr>
            <p:nvPr>
              <p:custDataLst>
                <p:tags r:id="rId6"/>
              </p:custDataLst>
            </p:nvPr>
          </p:nvSpPr>
          <p:spPr bwMode="auto">
            <a:xfrm>
              <a:off x="8001000" y="4332761"/>
              <a:ext cx="423514" cy="338554"/>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1600" b="1" dirty="0" smtClean="0">
                  <a:solidFill>
                    <a:srgbClr val="000000"/>
                  </a:solidFill>
                  <a:cs typeface="Times New Roman" pitchFamily="18" charset="0"/>
                </a:rPr>
                <a:t>2n</a:t>
              </a:r>
              <a:endParaRPr lang="en-US" sz="1600" b="1" dirty="0" smtClean="0">
                <a:solidFill>
                  <a:srgbClr val="000000"/>
                </a:solidFill>
              </a:endParaRPr>
            </a:p>
          </p:txBody>
        </p:sp>
        <p:pic>
          <p:nvPicPr>
            <p:cNvPr id="585733" name="Picture 5"/>
            <p:cNvPicPr>
              <a:picLocks noChangeAspect="1" noChangeArrowheads="1"/>
            </p:cNvPicPr>
            <p:nvPr/>
          </p:nvPicPr>
          <p:blipFill>
            <a:blip r:embed="rId17" cstate="print"/>
            <a:srcRect/>
            <a:stretch>
              <a:fillRect/>
            </a:stretch>
          </p:blipFill>
          <p:spPr bwMode="auto">
            <a:xfrm>
              <a:off x="7975827" y="3839257"/>
              <a:ext cx="415747" cy="515030"/>
            </a:xfrm>
            <a:prstGeom prst="rect">
              <a:avLst/>
            </a:prstGeom>
            <a:noFill/>
            <a:ln w="9525">
              <a:noFill/>
              <a:miter lim="800000"/>
              <a:headEnd/>
              <a:tailEnd/>
            </a:ln>
          </p:spPr>
        </p:pic>
      </p:grpSp>
      <p:pic>
        <p:nvPicPr>
          <p:cNvPr id="25" name="Picture 2"/>
          <p:cNvPicPr>
            <a:picLocks noChangeAspect="1" noChangeArrowheads="1"/>
          </p:cNvPicPr>
          <p:nvPr/>
        </p:nvPicPr>
        <p:blipFill>
          <a:blip r:embed="rId14" cstate="print"/>
          <a:srcRect/>
          <a:stretch>
            <a:fillRect/>
          </a:stretch>
        </p:blipFill>
        <p:spPr bwMode="auto">
          <a:xfrm>
            <a:off x="2176516" y="5468953"/>
            <a:ext cx="229228" cy="252738"/>
          </a:xfrm>
          <a:prstGeom prst="rect">
            <a:avLst/>
          </a:prstGeom>
          <a:noFill/>
          <a:ln w="9525">
            <a:noFill/>
            <a:miter lim="800000"/>
            <a:headEnd/>
            <a:tailEnd/>
          </a:ln>
        </p:spPr>
      </p:pic>
      <p:pic>
        <p:nvPicPr>
          <p:cNvPr id="28" name="Picture 3"/>
          <p:cNvPicPr>
            <a:picLocks noChangeAspect="1" noChangeArrowheads="1"/>
          </p:cNvPicPr>
          <p:nvPr/>
        </p:nvPicPr>
        <p:blipFill>
          <a:blip r:embed="rId15" cstate="print"/>
          <a:srcRect/>
          <a:stretch>
            <a:fillRect/>
          </a:stretch>
        </p:blipFill>
        <p:spPr bwMode="auto">
          <a:xfrm>
            <a:off x="2558144" y="5772664"/>
            <a:ext cx="217715" cy="314805"/>
          </a:xfrm>
          <a:prstGeom prst="rect">
            <a:avLst/>
          </a:prstGeom>
          <a:noFill/>
          <a:ln w="9525">
            <a:noFill/>
            <a:miter lim="800000"/>
            <a:headEnd/>
            <a:tailEnd/>
          </a:ln>
        </p:spPr>
      </p:pic>
    </p:spTree>
    <p:extLst>
      <p:ext uri="{BB962C8B-B14F-4D97-AF65-F5344CB8AC3E}">
        <p14:creationId xmlns:p14="http://schemas.microsoft.com/office/powerpoint/2010/main" val="3713289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78888">
                                            <p:txEl>
                                              <p:pRg st="0" end="0"/>
                                            </p:txEl>
                                          </p:spTgt>
                                        </p:tgtEl>
                                        <p:attrNameLst>
                                          <p:attrName>style.visibility</p:attrName>
                                        </p:attrNameLst>
                                      </p:cBhvr>
                                      <p:to>
                                        <p:strVal val="visible"/>
                                      </p:to>
                                    </p:set>
                                    <p:animEffect transition="in" filter="fade">
                                      <p:cBhvr>
                                        <p:cTn id="18" dur="500"/>
                                        <p:tgtEl>
                                          <p:spTgt spid="378888">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78901"/>
                                        </p:tgtEl>
                                        <p:attrNameLst>
                                          <p:attrName>style.visibility</p:attrName>
                                        </p:attrNameLst>
                                      </p:cBhvr>
                                      <p:to>
                                        <p:strVal val="visible"/>
                                      </p:to>
                                    </p:set>
                                    <p:animEffect transition="in" filter="fade">
                                      <p:cBhvr>
                                        <p:cTn id="21" dur="500"/>
                                        <p:tgtEl>
                                          <p:spTgt spid="37890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78895">
                                            <p:txEl>
                                              <p:pRg st="0" end="0"/>
                                            </p:txEl>
                                          </p:spTgt>
                                        </p:tgtEl>
                                        <p:attrNameLst>
                                          <p:attrName>style.visibility</p:attrName>
                                        </p:attrNameLst>
                                      </p:cBhvr>
                                      <p:to>
                                        <p:strVal val="visible"/>
                                      </p:to>
                                    </p:set>
                                    <p:animEffect transition="in" filter="fade">
                                      <p:cBhvr>
                                        <p:cTn id="26" dur="500"/>
                                        <p:tgtEl>
                                          <p:spTgt spid="378895">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85731"/>
                                        </p:tgtEl>
                                        <p:attrNameLst>
                                          <p:attrName>style.visibility</p:attrName>
                                        </p:attrNameLst>
                                      </p:cBhvr>
                                      <p:to>
                                        <p:strVal val="visible"/>
                                      </p:to>
                                    </p:set>
                                    <p:animEffect transition="in" filter="fade">
                                      <p:cBhvr>
                                        <p:cTn id="29" dur="500"/>
                                        <p:tgtEl>
                                          <p:spTgt spid="585731"/>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78895">
                                            <p:txEl>
                                              <p:pRg st="1" end="1"/>
                                            </p:txEl>
                                          </p:spTgt>
                                        </p:tgtEl>
                                        <p:attrNameLst>
                                          <p:attrName>style.visibility</p:attrName>
                                        </p:attrNameLst>
                                      </p:cBhvr>
                                      <p:to>
                                        <p:strVal val="visible"/>
                                      </p:to>
                                    </p:set>
                                    <p:animEffect transition="in" filter="fade">
                                      <p:cBhvr>
                                        <p:cTn id="37" dur="500"/>
                                        <p:tgtEl>
                                          <p:spTgt spid="378895">
                                            <p:txEl>
                                              <p:pRg st="1" end="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85732"/>
                                        </p:tgtEl>
                                        <p:attrNameLst>
                                          <p:attrName>style.visibility</p:attrName>
                                        </p:attrNameLst>
                                      </p:cBhvr>
                                      <p:to>
                                        <p:strVal val="visible"/>
                                      </p:to>
                                    </p:set>
                                    <p:animEffect transition="in" filter="fade">
                                      <p:cBhvr>
                                        <p:cTn id="40" dur="500"/>
                                        <p:tgtEl>
                                          <p:spTgt spid="585732"/>
                                        </p:tgtEl>
                                      </p:cBhvr>
                                    </p:animEffect>
                                  </p:childTnLst>
                                </p:cTn>
                              </p:par>
                              <p:par>
                                <p:cTn id="41" presetID="10"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78895">
                                            <p:txEl>
                                              <p:pRg st="2" end="2"/>
                                            </p:txEl>
                                          </p:spTgt>
                                        </p:tgtEl>
                                        <p:attrNameLst>
                                          <p:attrName>style.visibility</p:attrName>
                                        </p:attrNameLst>
                                      </p:cBhvr>
                                      <p:to>
                                        <p:strVal val="visible"/>
                                      </p:to>
                                    </p:set>
                                    <p:animEffect transition="in" filter="fade">
                                      <p:cBhvr>
                                        <p:cTn id="48" dur="500"/>
                                        <p:tgtEl>
                                          <p:spTgt spid="3788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8" grpId="0" build="p" bldLvl="2"/>
      <p:bldP spid="37889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381000" y="3581400"/>
            <a:ext cx="8305800" cy="2743200"/>
          </a:xfrm>
          <a:prstGeom prst="roundRect">
            <a:avLst/>
          </a:prstGeom>
          <a:solidFill>
            <a:srgbClr val="E6EDF6"/>
          </a:solidFill>
          <a:effectLst>
            <a:outerShdw blurRad="50800" dist="38100" dir="2700000" algn="tl" rotWithShape="0">
              <a:prstClr val="black">
                <a:alpha val="40000"/>
              </a:prstClr>
            </a:outerShdw>
          </a:effectLst>
          <a:scene3d>
            <a:camera prst="orthographicFront"/>
            <a:lightRig rig="threePt" dir="t">
              <a:rot lat="0" lon="0" rev="0"/>
            </a:lightRig>
          </a:scene3d>
          <a:sp3d extrusionH="31750" contourW="19050" prstMaterial="matte">
            <a:bevelT w="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5"/>
          <p:cNvSpPr>
            <a:spLocks noGrp="1"/>
          </p:cNvSpPr>
          <p:nvPr>
            <p:ph type="title"/>
          </p:nvPr>
        </p:nvSpPr>
        <p:spPr>
          <a:xfrm>
            <a:off x="457200" y="76200"/>
            <a:ext cx="8229600" cy="1143000"/>
          </a:xfrm>
        </p:spPr>
        <p:txBody>
          <a:bodyPr>
            <a:normAutofit/>
          </a:bodyPr>
          <a:lstStyle/>
          <a:p>
            <a:r>
              <a:rPr lang="en-US" sz="3200" dirty="0" smtClean="0"/>
              <a:t>Recap: Two Common Optimization Problems</a:t>
            </a:r>
            <a:endParaRPr lang="en-US" sz="3200" dirty="0"/>
          </a:p>
        </p:txBody>
      </p:sp>
      <p:sp>
        <p:nvSpPr>
          <p:cNvPr id="11" name="Content Placeholder 10"/>
          <p:cNvSpPr>
            <a:spLocks noGrp="1"/>
          </p:cNvSpPr>
          <p:nvPr>
            <p:ph sz="half" idx="1"/>
          </p:nvPr>
        </p:nvSpPr>
        <p:spPr>
          <a:xfrm>
            <a:off x="457200" y="3581400"/>
            <a:ext cx="4038600" cy="685800"/>
          </a:xfrm>
        </p:spPr>
        <p:txBody>
          <a:bodyPr/>
          <a:lstStyle/>
          <a:p>
            <a:pPr algn="ctr">
              <a:buNone/>
            </a:pPr>
            <a:r>
              <a:rPr lang="en-US" dirty="0" smtClean="0"/>
              <a:t>Problem statement</a:t>
            </a:r>
            <a:endParaRPr lang="en-US" dirty="0"/>
          </a:p>
        </p:txBody>
      </p:sp>
      <p:sp>
        <p:nvSpPr>
          <p:cNvPr id="12" name="Content Placeholder 11"/>
          <p:cNvSpPr>
            <a:spLocks noGrp="1"/>
          </p:cNvSpPr>
          <p:nvPr>
            <p:ph sz="half" idx="2"/>
          </p:nvPr>
        </p:nvSpPr>
        <p:spPr>
          <a:xfrm>
            <a:off x="4648200" y="3581400"/>
            <a:ext cx="4038600" cy="639763"/>
          </a:xfrm>
        </p:spPr>
        <p:txBody>
          <a:bodyPr/>
          <a:lstStyle/>
          <a:p>
            <a:pPr algn="ctr">
              <a:buNone/>
            </a:pPr>
            <a:r>
              <a:rPr lang="en-US" dirty="0" smtClean="0"/>
              <a:t>Solution</a:t>
            </a:r>
          </a:p>
          <a:p>
            <a:pPr algn="ctr">
              <a:buNone/>
            </a:pPr>
            <a:endParaRPr lang="en-US" dirty="0" smtClean="0"/>
          </a:p>
          <a:p>
            <a:pPr algn="ctr">
              <a:buNone/>
            </a:pPr>
            <a:endParaRPr lang="en-US" dirty="0"/>
          </a:p>
        </p:txBody>
      </p:sp>
      <p:graphicFrame>
        <p:nvGraphicFramePr>
          <p:cNvPr id="1665036" name="Object 12"/>
          <p:cNvGraphicFramePr>
            <a:graphicFrameLocks noChangeAspect="1"/>
          </p:cNvGraphicFramePr>
          <p:nvPr/>
        </p:nvGraphicFramePr>
        <p:xfrm>
          <a:off x="561975" y="4237037"/>
          <a:ext cx="4467225" cy="409575"/>
        </p:xfrm>
        <a:graphic>
          <a:graphicData uri="http://schemas.openxmlformats.org/presentationml/2006/ole">
            <mc:AlternateContent xmlns:mc="http://schemas.openxmlformats.org/markup-compatibility/2006">
              <mc:Choice xmlns:v="urn:schemas-microsoft-com:vml" Requires="v">
                <p:oleObj spid="_x0000_s3823" name="Equation" r:id="rId3" imgW="2209680" imgH="203040" progId="Equation.3">
                  <p:embed/>
                </p:oleObj>
              </mc:Choice>
              <mc:Fallback>
                <p:oleObj name="Equation" r:id="rId3" imgW="220968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975" y="4237037"/>
                        <a:ext cx="44672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12"/>
          <p:cNvGraphicFramePr>
            <a:graphicFrameLocks noChangeAspect="1"/>
          </p:cNvGraphicFramePr>
          <p:nvPr>
            <p:extLst>
              <p:ext uri="{D42A27DB-BD31-4B8C-83A1-F6EECF244321}">
                <p14:modId xmlns:p14="http://schemas.microsoft.com/office/powerpoint/2010/main" val="3242175964"/>
              </p:ext>
            </p:extLst>
          </p:nvPr>
        </p:nvGraphicFramePr>
        <p:xfrm>
          <a:off x="512763" y="5761038"/>
          <a:ext cx="4187825" cy="411162"/>
        </p:xfrm>
        <a:graphic>
          <a:graphicData uri="http://schemas.openxmlformats.org/presentationml/2006/ole">
            <mc:AlternateContent xmlns:mc="http://schemas.openxmlformats.org/markup-compatibility/2006">
              <mc:Choice xmlns:v="urn:schemas-microsoft-com:vml" Requires="v">
                <p:oleObj spid="_x0000_s3824" name="Equation" r:id="rId5" imgW="2070000" imgH="203040" progId="Equation.3">
                  <p:embed/>
                </p:oleObj>
              </mc:Choice>
              <mc:Fallback>
                <p:oleObj name="Equation" r:id="rId5" imgW="2070000" imgH="203040" progId="Equation.3">
                  <p:embed/>
                  <p:pic>
                    <p:nvPicPr>
                      <p:cNvPr id="0" name=""/>
                      <p:cNvPicPr>
                        <a:picLocks noChangeAspect="1" noChangeArrowheads="1"/>
                      </p:cNvPicPr>
                      <p:nvPr/>
                    </p:nvPicPr>
                    <p:blipFill>
                      <a:blip r:embed="rId6"/>
                      <a:srcRect/>
                      <a:stretch>
                        <a:fillRect/>
                      </a:stretch>
                    </p:blipFill>
                    <p:spPr bwMode="auto">
                      <a:xfrm>
                        <a:off x="512763" y="5761038"/>
                        <a:ext cx="4187825"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12"/>
          <p:cNvGraphicFramePr>
            <a:graphicFrameLocks noChangeAspect="1"/>
          </p:cNvGraphicFramePr>
          <p:nvPr/>
        </p:nvGraphicFramePr>
        <p:xfrm>
          <a:off x="5818188" y="4640263"/>
          <a:ext cx="2259012" cy="922337"/>
        </p:xfrm>
        <a:graphic>
          <a:graphicData uri="http://schemas.openxmlformats.org/presentationml/2006/ole">
            <mc:AlternateContent xmlns:mc="http://schemas.openxmlformats.org/markup-compatibility/2006">
              <mc:Choice xmlns:v="urn:schemas-microsoft-com:vml" Requires="v">
                <p:oleObj spid="_x0000_s3825" name="Equation" r:id="rId7" imgW="1117440" imgH="457200" progId="Equation.3">
                  <p:embed/>
                </p:oleObj>
              </mc:Choice>
              <mc:Fallback>
                <p:oleObj name="Equation" r:id="rId7" imgW="111744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18188" y="4640263"/>
                        <a:ext cx="2259012"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9" name="Group 28"/>
          <p:cNvGrpSpPr/>
          <p:nvPr/>
        </p:nvGrpSpPr>
        <p:grpSpPr>
          <a:xfrm>
            <a:off x="381000" y="1295400"/>
            <a:ext cx="8305800" cy="2057400"/>
            <a:chOff x="228600" y="4114800"/>
            <a:chExt cx="8305800" cy="2057400"/>
          </a:xfrm>
        </p:grpSpPr>
        <p:sp>
          <p:nvSpPr>
            <p:cNvPr id="19" name="Rounded Rectangle 18"/>
            <p:cNvSpPr/>
            <p:nvPr/>
          </p:nvSpPr>
          <p:spPr>
            <a:xfrm>
              <a:off x="228600" y="4114800"/>
              <a:ext cx="8305800" cy="2057400"/>
            </a:xfrm>
            <a:prstGeom prst="roundRect">
              <a:avLst/>
            </a:prstGeom>
            <a:solidFill>
              <a:srgbClr val="E6EDF6"/>
            </a:solidFill>
            <a:effectLst>
              <a:outerShdw blurRad="50800" dist="38100" dir="2700000" algn="tl" rotWithShape="0">
                <a:prstClr val="black">
                  <a:alpha val="40000"/>
                </a:prstClr>
              </a:outerShdw>
            </a:effectLst>
            <a:scene3d>
              <a:camera prst="orthographicFront"/>
              <a:lightRig rig="threePt" dir="t">
                <a:rot lat="0" lon="0" rev="0"/>
              </a:lightRig>
            </a:scene3d>
            <a:sp3d extrusionH="31750" contourW="19050" prstMaterial="matte">
              <a:bevelT w="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Content Placeholder 10"/>
            <p:cNvSpPr txBox="1">
              <a:spLocks/>
            </p:cNvSpPr>
            <p:nvPr/>
          </p:nvSpPr>
          <p:spPr bwMode="auto">
            <a:xfrm>
              <a:off x="304800" y="4114800"/>
              <a:ext cx="4038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ctr" eaLnBrk="0" hangingPunct="0">
                <a:spcBef>
                  <a:spcPct val="20000"/>
                </a:spcBef>
                <a:buFont typeface="Arial" charset="0"/>
                <a:buNone/>
                <a:defRPr/>
              </a:pPr>
              <a:r>
                <a:rPr lang="en-US" sz="2800" smtClean="0">
                  <a:solidFill>
                    <a:prstClr val="black"/>
                  </a:solidFill>
                  <a:latin typeface="Calibri"/>
                </a:rPr>
                <a:t>Problem statement</a:t>
              </a:r>
              <a:endParaRPr lang="en-US" sz="2800" dirty="0">
                <a:solidFill>
                  <a:prstClr val="black"/>
                </a:solidFill>
                <a:latin typeface="Calibri"/>
              </a:endParaRPr>
            </a:p>
          </p:txBody>
        </p:sp>
        <p:sp>
          <p:nvSpPr>
            <p:cNvPr id="21" name="Content Placeholder 11"/>
            <p:cNvSpPr txBox="1">
              <a:spLocks/>
            </p:cNvSpPr>
            <p:nvPr/>
          </p:nvSpPr>
          <p:spPr bwMode="auto">
            <a:xfrm>
              <a:off x="4495800" y="4114800"/>
              <a:ext cx="4038600" cy="639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ctr" eaLnBrk="0" hangingPunct="0">
                <a:spcBef>
                  <a:spcPct val="20000"/>
                </a:spcBef>
                <a:buFont typeface="Arial" charset="0"/>
                <a:buNone/>
                <a:defRPr/>
              </a:pPr>
              <a:r>
                <a:rPr lang="en-US" sz="2800" smtClean="0">
                  <a:solidFill>
                    <a:prstClr val="black"/>
                  </a:solidFill>
                  <a:latin typeface="Calibri"/>
                </a:rPr>
                <a:t>Solution</a:t>
              </a:r>
            </a:p>
            <a:p>
              <a:pPr marL="342900" indent="-342900" algn="ctr" eaLnBrk="0" hangingPunct="0">
                <a:spcBef>
                  <a:spcPct val="20000"/>
                </a:spcBef>
                <a:buFont typeface="Arial" charset="0"/>
                <a:buNone/>
                <a:defRPr/>
              </a:pPr>
              <a:endParaRPr lang="en-US" sz="2800" smtClean="0">
                <a:solidFill>
                  <a:prstClr val="black"/>
                </a:solidFill>
                <a:latin typeface="Calibri"/>
              </a:endParaRPr>
            </a:p>
            <a:p>
              <a:pPr marL="342900" indent="-342900" algn="ctr" eaLnBrk="0" hangingPunct="0">
                <a:spcBef>
                  <a:spcPct val="20000"/>
                </a:spcBef>
                <a:buFont typeface="Arial" charset="0"/>
                <a:buNone/>
                <a:defRPr/>
              </a:pPr>
              <a:endParaRPr lang="en-US" sz="2800" dirty="0">
                <a:solidFill>
                  <a:prstClr val="black"/>
                </a:solidFill>
                <a:latin typeface="Calibri"/>
              </a:endParaRPr>
            </a:p>
          </p:txBody>
        </p:sp>
        <p:graphicFrame>
          <p:nvGraphicFramePr>
            <p:cNvPr id="24" name="Object 12"/>
            <p:cNvGraphicFramePr>
              <a:graphicFrameLocks noChangeAspect="1"/>
            </p:cNvGraphicFramePr>
            <p:nvPr/>
          </p:nvGraphicFramePr>
          <p:xfrm>
            <a:off x="685800" y="5456238"/>
            <a:ext cx="3905250" cy="411162"/>
          </p:xfrm>
          <a:graphic>
            <a:graphicData uri="http://schemas.openxmlformats.org/presentationml/2006/ole">
              <mc:AlternateContent xmlns:mc="http://schemas.openxmlformats.org/markup-compatibility/2006">
                <mc:Choice xmlns:v="urn:schemas-microsoft-com:vml" Requires="v">
                  <p:oleObj spid="_x0000_s3826" name="Equation" r:id="rId9" imgW="1930320" imgH="203040" progId="Equation.3">
                    <p:embed/>
                  </p:oleObj>
                </mc:Choice>
                <mc:Fallback>
                  <p:oleObj name="Equation" r:id="rId9" imgW="1930320" imgH="2030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5456238"/>
                          <a:ext cx="390525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 name="Object 24"/>
            <p:cNvGraphicFramePr>
              <a:graphicFrameLocks noChangeAspect="1"/>
            </p:cNvGraphicFramePr>
            <p:nvPr/>
          </p:nvGraphicFramePr>
          <p:xfrm>
            <a:off x="5715000" y="5486400"/>
            <a:ext cx="1179512" cy="358775"/>
          </p:xfrm>
          <a:graphic>
            <a:graphicData uri="http://schemas.openxmlformats.org/presentationml/2006/ole">
              <mc:AlternateContent xmlns:mc="http://schemas.openxmlformats.org/markup-compatibility/2006">
                <mc:Choice xmlns:v="urn:schemas-microsoft-com:vml" Requires="v">
                  <p:oleObj spid="_x0000_s3827" name="Equation" r:id="rId11" imgW="583920" imgH="177480" progId="Equation.3">
                    <p:embed/>
                  </p:oleObj>
                </mc:Choice>
                <mc:Fallback>
                  <p:oleObj name="Equation" r:id="rId11" imgW="583920" imgH="177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15000" y="5486400"/>
                          <a:ext cx="117951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70" name="Object 6"/>
            <p:cNvGraphicFramePr>
              <a:graphicFrameLocks noChangeAspect="1"/>
            </p:cNvGraphicFramePr>
            <p:nvPr/>
          </p:nvGraphicFramePr>
          <p:xfrm>
            <a:off x="1219200" y="4813300"/>
            <a:ext cx="2433637" cy="520700"/>
          </p:xfrm>
          <a:graphic>
            <a:graphicData uri="http://schemas.openxmlformats.org/presentationml/2006/ole">
              <mc:AlternateContent xmlns:mc="http://schemas.openxmlformats.org/markup-compatibility/2006">
                <mc:Choice xmlns:v="urn:schemas-microsoft-com:vml" Requires="v">
                  <p:oleObj spid="_x0000_s3828" name="Equation" r:id="rId13" imgW="1244520" imgH="266400" progId="Equation.3">
                    <p:embed/>
                  </p:oleObj>
                </mc:Choice>
                <mc:Fallback>
                  <p:oleObj name="Equation" r:id="rId13" imgW="1244520" imgH="2664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19200" y="4813300"/>
                          <a:ext cx="2433637"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60933" name="Object 5"/>
            <p:cNvGraphicFramePr>
              <a:graphicFrameLocks noChangeAspect="1"/>
            </p:cNvGraphicFramePr>
            <p:nvPr/>
          </p:nvGraphicFramePr>
          <p:xfrm>
            <a:off x="5514975" y="4876800"/>
            <a:ext cx="2105025" cy="500063"/>
          </p:xfrm>
          <a:graphic>
            <a:graphicData uri="http://schemas.openxmlformats.org/presentationml/2006/ole">
              <mc:AlternateContent xmlns:mc="http://schemas.openxmlformats.org/markup-compatibility/2006">
                <mc:Choice xmlns:v="urn:schemas-microsoft-com:vml" Requires="v">
                  <p:oleObj spid="_x0000_s3829" name="Equation" r:id="rId15" imgW="1066680" imgH="253800" progId="Equation.3">
                    <p:embed/>
                  </p:oleObj>
                </mc:Choice>
                <mc:Fallback>
                  <p:oleObj name="Equation" r:id="rId15" imgW="1066680" imgH="2538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14975" y="4876800"/>
                          <a:ext cx="2105025"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Box 27"/>
            <p:cNvSpPr txBox="1"/>
            <p:nvPr/>
          </p:nvSpPr>
          <p:spPr>
            <a:xfrm>
              <a:off x="6934200" y="5498068"/>
              <a:ext cx="1031051" cy="369332"/>
            </a:xfrm>
            <a:prstGeom prst="rect">
              <a:avLst/>
            </a:prstGeom>
            <a:noFill/>
          </p:spPr>
          <p:txBody>
            <a:bodyPr wrap="none" rtlCol="0">
              <a:spAutoFit/>
            </a:bodyPr>
            <a:lstStyle/>
            <a:p>
              <a:r>
                <a:rPr lang="en-US" dirty="0" smtClean="0">
                  <a:solidFill>
                    <a:prstClr val="black"/>
                  </a:solidFill>
                </a:rPr>
                <a:t>(</a:t>
              </a:r>
              <a:r>
                <a:rPr lang="en-US" dirty="0" err="1" smtClean="0">
                  <a:solidFill>
                    <a:prstClr val="black"/>
                  </a:solidFill>
                </a:rPr>
                <a:t>matlab</a:t>
              </a:r>
              <a:r>
                <a:rPr lang="en-US" dirty="0" smtClean="0">
                  <a:solidFill>
                    <a:prstClr val="black"/>
                  </a:solidFill>
                </a:rPr>
                <a:t>)</a:t>
              </a:r>
              <a:endParaRPr lang="en-US" dirty="0">
                <a:solidFill>
                  <a:prstClr val="black"/>
                </a:solidFill>
              </a:endParaRPr>
            </a:p>
          </p:txBody>
        </p:sp>
      </p:grpSp>
    </p:spTree>
    <p:extLst>
      <p:ext uri="{BB962C8B-B14F-4D97-AF65-F5344CB8AC3E}">
        <p14:creationId xmlns:p14="http://schemas.microsoft.com/office/powerpoint/2010/main" val="72040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Screen Shot 2015-02-23 at 11.19.4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4000" cy="5218716"/>
          </a:xfrm>
          <a:prstGeom prst="rect">
            <a:avLst/>
          </a:prstGeom>
        </p:spPr>
      </p:pic>
    </p:spTree>
    <p:extLst>
      <p:ext uri="{BB962C8B-B14F-4D97-AF65-F5344CB8AC3E}">
        <p14:creationId xmlns:p14="http://schemas.microsoft.com/office/powerpoint/2010/main" val="1191586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Least squares: linear regression</a:t>
            </a:r>
            <a:endParaRPr lang="en-US" dirty="0"/>
          </a:p>
        </p:txBody>
      </p:sp>
      <p:pic>
        <p:nvPicPr>
          <p:cNvPr id="5" name="Picture 3"/>
          <p:cNvPicPr>
            <a:picLocks noChangeAspect="1" noChangeArrowheads="1"/>
          </p:cNvPicPr>
          <p:nvPr/>
        </p:nvPicPr>
        <p:blipFill>
          <a:blip r:embed="rId2" cstate="print"/>
          <a:srcRect/>
          <a:stretch>
            <a:fillRect/>
          </a:stretch>
        </p:blipFill>
        <p:spPr bwMode="auto">
          <a:xfrm>
            <a:off x="2598775" y="1963737"/>
            <a:ext cx="3967163" cy="4056063"/>
          </a:xfrm>
          <a:prstGeom prst="rect">
            <a:avLst/>
          </a:prstGeom>
          <a:noFill/>
          <a:ln w="9525">
            <a:noFill/>
            <a:miter lim="800000"/>
            <a:headEnd/>
            <a:tailEnd/>
          </a:ln>
          <a:effectLst/>
        </p:spPr>
      </p:pic>
      <p:cxnSp>
        <p:nvCxnSpPr>
          <p:cNvPr id="6" name="Straight Connector 5"/>
          <p:cNvCxnSpPr/>
          <p:nvPr/>
        </p:nvCxnSpPr>
        <p:spPr bwMode="auto">
          <a:xfrm rot="5400000" flipH="1" flipV="1">
            <a:off x="3105615" y="2506276"/>
            <a:ext cx="3066584" cy="2988527"/>
          </a:xfrm>
          <a:prstGeom prst="line">
            <a:avLst/>
          </a:prstGeom>
          <a:noFill/>
          <a:ln w="25400" cap="flat" cmpd="sng" algn="ctr">
            <a:solidFill>
              <a:schemeClr val="tx1"/>
            </a:solidFill>
            <a:prstDash val="solid"/>
            <a:round/>
            <a:headEnd type="none" w="med" len="med"/>
            <a:tailEnd type="none" w="med" len="med"/>
          </a:ln>
          <a:effectLst/>
        </p:spPr>
      </p:cxnSp>
      <p:sp>
        <p:nvSpPr>
          <p:cNvPr id="7" name="TextBox 6"/>
          <p:cNvSpPr txBox="1"/>
          <p:nvPr/>
        </p:nvSpPr>
        <p:spPr>
          <a:xfrm>
            <a:off x="4348986" y="4162219"/>
            <a:ext cx="1558440" cy="461665"/>
          </a:xfrm>
          <a:prstGeom prst="rect">
            <a:avLst/>
          </a:prstGeom>
          <a:noFill/>
        </p:spPr>
        <p:txBody>
          <a:bodyPr wrap="none" rtlCol="0">
            <a:spAutoFit/>
          </a:bodyPr>
          <a:lstStyle/>
          <a:p>
            <a:pPr>
              <a:buNone/>
            </a:pPr>
            <a:r>
              <a:rPr lang="en-US" dirty="0" smtClean="0"/>
              <a:t>y = </a:t>
            </a:r>
            <a:r>
              <a:rPr lang="en-US" dirty="0" err="1" smtClean="0"/>
              <a:t>mx</a:t>
            </a:r>
            <a:r>
              <a:rPr lang="en-US" dirty="0" smtClean="0"/>
              <a:t> + b</a:t>
            </a:r>
            <a:endParaRPr lang="en-US" dirty="0"/>
          </a:p>
        </p:txBody>
      </p:sp>
      <p:sp>
        <p:nvSpPr>
          <p:cNvPr id="8" name="TextBox 7"/>
          <p:cNvSpPr txBox="1"/>
          <p:nvPr/>
        </p:nvSpPr>
        <p:spPr>
          <a:xfrm>
            <a:off x="4419600" y="3013645"/>
            <a:ext cx="931665" cy="461665"/>
          </a:xfrm>
          <a:prstGeom prst="rect">
            <a:avLst/>
          </a:prstGeom>
          <a:noFill/>
        </p:spPr>
        <p:txBody>
          <a:bodyPr wrap="none" rtlCol="0">
            <a:spAutoFit/>
          </a:bodyPr>
          <a:lstStyle/>
          <a:p>
            <a:pPr>
              <a:buNone/>
            </a:pPr>
            <a:r>
              <a:rPr lang="en-US" i="0" dirty="0" smtClean="0"/>
              <a:t>(</a:t>
            </a:r>
            <a:r>
              <a:rPr lang="en-US" dirty="0" err="1" smtClean="0"/>
              <a:t>y</a:t>
            </a:r>
            <a:r>
              <a:rPr lang="en-US" baseline="-25000" dirty="0" err="1" smtClean="0"/>
              <a:t>i</a:t>
            </a:r>
            <a:r>
              <a:rPr lang="en-US" dirty="0" smtClean="0"/>
              <a:t>, x</a:t>
            </a:r>
            <a:r>
              <a:rPr lang="en-US" baseline="-25000" dirty="0" smtClean="0"/>
              <a:t>i</a:t>
            </a:r>
            <a:r>
              <a:rPr lang="en-US" i="0" dirty="0" smtClean="0"/>
              <a:t>)</a:t>
            </a:r>
            <a:endParaRPr lang="en-US" i="0" dirty="0"/>
          </a:p>
        </p:txBody>
      </p:sp>
    </p:spTree>
    <p:extLst>
      <p:ext uri="{BB962C8B-B14F-4D97-AF65-F5344CB8AC3E}">
        <p14:creationId xmlns:p14="http://schemas.microsoft.com/office/powerpoint/2010/main" val="2042647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22" name="Rectangle 2"/>
          <p:cNvSpPr>
            <a:spLocks noGrp="1" noChangeArrowheads="1"/>
          </p:cNvSpPr>
          <p:nvPr>
            <p:ph type="title"/>
          </p:nvPr>
        </p:nvSpPr>
        <p:spPr/>
        <p:txBody>
          <a:bodyPr/>
          <a:lstStyle/>
          <a:p>
            <a:r>
              <a:rPr lang="en-US" dirty="0" smtClean="0"/>
              <a:t>Linear regression</a:t>
            </a:r>
            <a:endParaRPr lang="en-US" dirty="0"/>
          </a:p>
        </p:txBody>
      </p:sp>
      <p:pic>
        <p:nvPicPr>
          <p:cNvPr id="2078723" name="Picture 3"/>
          <p:cNvPicPr>
            <a:picLocks noChangeAspect="1" noChangeArrowheads="1"/>
          </p:cNvPicPr>
          <p:nvPr/>
        </p:nvPicPr>
        <p:blipFill>
          <a:blip r:embed="rId3" cstate="print"/>
          <a:srcRect/>
          <a:stretch>
            <a:fillRect/>
          </a:stretch>
        </p:blipFill>
        <p:spPr bwMode="auto">
          <a:xfrm>
            <a:off x="2536048" y="1524000"/>
            <a:ext cx="3967163" cy="4056063"/>
          </a:xfrm>
          <a:prstGeom prst="rect">
            <a:avLst/>
          </a:prstGeom>
          <a:noFill/>
          <a:ln w="9525">
            <a:noFill/>
            <a:miter lim="800000"/>
            <a:headEnd/>
            <a:tailEnd/>
          </a:ln>
          <a:effectLst/>
        </p:spPr>
      </p:pic>
      <p:sp>
        <p:nvSpPr>
          <p:cNvPr id="2078724" name="Line 4"/>
          <p:cNvSpPr>
            <a:spLocks noChangeShapeType="1"/>
          </p:cNvSpPr>
          <p:nvPr/>
        </p:nvSpPr>
        <p:spPr bwMode="auto">
          <a:xfrm flipV="1">
            <a:off x="3055896" y="3522663"/>
            <a:ext cx="2895600" cy="304800"/>
          </a:xfrm>
          <a:prstGeom prst="line">
            <a:avLst/>
          </a:prstGeom>
          <a:noFill/>
          <a:ln w="38100">
            <a:solidFill>
              <a:srgbClr val="FF0000"/>
            </a:solidFill>
            <a:round/>
            <a:headEnd/>
            <a:tailEnd/>
          </a:ln>
          <a:effectLst/>
        </p:spPr>
        <p:txBody>
          <a:bodyPr anchor="ctr"/>
          <a:lstStyle/>
          <a:p>
            <a:endParaRPr lang="en-US"/>
          </a:p>
        </p:txBody>
      </p:sp>
      <p:sp>
        <p:nvSpPr>
          <p:cNvPr id="2078725" name="Line 5"/>
          <p:cNvSpPr>
            <a:spLocks noChangeShapeType="1"/>
          </p:cNvSpPr>
          <p:nvPr/>
        </p:nvSpPr>
        <p:spPr bwMode="auto">
          <a:xfrm flipV="1">
            <a:off x="5018046" y="2876550"/>
            <a:ext cx="0" cy="703263"/>
          </a:xfrm>
          <a:prstGeom prst="line">
            <a:avLst/>
          </a:prstGeom>
          <a:noFill/>
          <a:ln w="19050">
            <a:solidFill>
              <a:schemeClr val="tx1"/>
            </a:solidFill>
            <a:round/>
            <a:headEnd type="diamond" w="med" len="med"/>
            <a:tailEnd type="diamond" w="med" len="med"/>
          </a:ln>
          <a:effectLst/>
        </p:spPr>
        <p:txBody>
          <a:bodyPr anchor="ctr"/>
          <a:lstStyle/>
          <a:p>
            <a:endParaRPr lang="en-US"/>
          </a:p>
        </p:txBody>
      </p:sp>
      <p:sp>
        <p:nvSpPr>
          <p:cNvPr id="2078726" name="Line 6"/>
          <p:cNvSpPr>
            <a:spLocks noChangeShapeType="1"/>
          </p:cNvSpPr>
          <p:nvPr/>
        </p:nvSpPr>
        <p:spPr bwMode="auto">
          <a:xfrm flipV="1">
            <a:off x="3998871" y="3779838"/>
            <a:ext cx="0" cy="639762"/>
          </a:xfrm>
          <a:prstGeom prst="line">
            <a:avLst/>
          </a:prstGeom>
          <a:noFill/>
          <a:ln w="19050">
            <a:solidFill>
              <a:schemeClr val="tx1"/>
            </a:solidFill>
            <a:round/>
            <a:headEnd type="diamond" w="med" len="med"/>
            <a:tailEnd type="diamond" w="med" len="med"/>
          </a:ln>
          <a:effectLst/>
        </p:spPr>
        <p:txBody>
          <a:bodyPr anchor="ctr"/>
          <a:lstStyle/>
          <a:p>
            <a:endParaRPr lang="en-US"/>
          </a:p>
        </p:txBody>
      </p:sp>
      <p:pic>
        <p:nvPicPr>
          <p:cNvPr id="5122" name="Picture 2"/>
          <p:cNvPicPr>
            <a:picLocks noChangeAspect="1" noChangeArrowheads="1"/>
          </p:cNvPicPr>
          <p:nvPr/>
        </p:nvPicPr>
        <p:blipFill>
          <a:blip r:embed="rId4" cstate="print"/>
          <a:srcRect/>
          <a:stretch>
            <a:fillRect/>
          </a:stretch>
        </p:blipFill>
        <p:spPr bwMode="auto">
          <a:xfrm>
            <a:off x="2057400" y="5495230"/>
            <a:ext cx="5263373" cy="1009001"/>
          </a:xfrm>
          <a:prstGeom prst="rect">
            <a:avLst/>
          </a:prstGeom>
          <a:noFill/>
          <a:ln w="9525">
            <a:noFill/>
            <a:miter lim="800000"/>
            <a:headEnd/>
            <a:tailEnd/>
          </a:ln>
          <a:effectLst/>
        </p:spPr>
      </p:pic>
      <p:sp>
        <p:nvSpPr>
          <p:cNvPr id="2" name="TextBox 1"/>
          <p:cNvSpPr txBox="1"/>
          <p:nvPr/>
        </p:nvSpPr>
        <p:spPr>
          <a:xfrm>
            <a:off x="4988362" y="3048000"/>
            <a:ext cx="1497782" cy="369332"/>
          </a:xfrm>
          <a:prstGeom prst="rect">
            <a:avLst/>
          </a:prstGeom>
          <a:noFill/>
        </p:spPr>
        <p:txBody>
          <a:bodyPr wrap="none" rtlCol="0">
            <a:spAutoFit/>
          </a:bodyPr>
          <a:lstStyle/>
          <a:p>
            <a:r>
              <a:rPr lang="en-US" dirty="0" smtClean="0"/>
              <a:t>residual error</a:t>
            </a:r>
            <a:endParaRPr lang="en-US" dirty="0"/>
          </a:p>
        </p:txBody>
      </p:sp>
    </p:spTree>
    <p:extLst>
      <p:ext uri="{BB962C8B-B14F-4D97-AF65-F5344CB8AC3E}">
        <p14:creationId xmlns:p14="http://schemas.microsoft.com/office/powerpoint/2010/main" val="2099554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4-12 at 10.23.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 y="76200"/>
            <a:ext cx="9017000" cy="6692900"/>
          </a:xfrm>
          <a:prstGeom prst="rect">
            <a:avLst/>
          </a:prstGeom>
        </p:spPr>
      </p:pic>
    </p:spTree>
    <p:extLst>
      <p:ext uri="{BB962C8B-B14F-4D97-AF65-F5344CB8AC3E}">
        <p14:creationId xmlns:p14="http://schemas.microsoft.com/office/powerpoint/2010/main" val="19143950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regression</a:t>
            </a:r>
            <a:endParaRPr lang="en-US" dirty="0"/>
          </a:p>
        </p:txBody>
      </p:sp>
      <p:pic>
        <p:nvPicPr>
          <p:cNvPr id="385026" name="Picture 2"/>
          <p:cNvPicPr>
            <a:picLocks noChangeAspect="1" noChangeArrowheads="1"/>
          </p:cNvPicPr>
          <p:nvPr/>
        </p:nvPicPr>
        <p:blipFill>
          <a:blip r:embed="rId2" cstate="print"/>
          <a:srcRect/>
          <a:stretch>
            <a:fillRect/>
          </a:stretch>
        </p:blipFill>
        <p:spPr bwMode="auto">
          <a:xfrm>
            <a:off x="152399" y="1819473"/>
            <a:ext cx="8839201" cy="4047927"/>
          </a:xfrm>
          <a:prstGeom prst="rect">
            <a:avLst/>
          </a:prstGeom>
          <a:noFill/>
          <a:ln w="9525">
            <a:noFill/>
            <a:miter lim="800000"/>
            <a:headEnd/>
            <a:tailEnd/>
          </a:ln>
        </p:spPr>
      </p:pic>
    </p:spTree>
    <p:extLst>
      <p:ext uri="{BB962C8B-B14F-4D97-AF65-F5344CB8AC3E}">
        <p14:creationId xmlns:p14="http://schemas.microsoft.com/office/powerpoint/2010/main" val="3224875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Alignment Algorithm</a:t>
            </a:r>
            <a:endParaRPr lang="en-US" dirty="0"/>
          </a:p>
        </p:txBody>
      </p:sp>
      <p:sp>
        <p:nvSpPr>
          <p:cNvPr id="3" name="Content Placeholder 2"/>
          <p:cNvSpPr>
            <a:spLocks noGrp="1"/>
          </p:cNvSpPr>
          <p:nvPr>
            <p:ph idx="1"/>
          </p:nvPr>
        </p:nvSpPr>
        <p:spPr/>
        <p:txBody>
          <a:bodyPr>
            <a:normAutofit lnSpcReduction="10000"/>
          </a:bodyPr>
          <a:lstStyle/>
          <a:p>
            <a:pPr marL="514350" indent="-514350">
              <a:buNone/>
            </a:pPr>
            <a:r>
              <a:rPr lang="en-US" dirty="0" smtClean="0"/>
              <a:t>Given images A and B</a:t>
            </a:r>
          </a:p>
          <a:p>
            <a:pPr marL="514350" indent="-514350">
              <a:buFont typeface="+mj-lt"/>
              <a:buAutoNum type="arabicPeriod"/>
            </a:pPr>
            <a:endParaRPr lang="en-US" dirty="0" smtClean="0"/>
          </a:p>
          <a:p>
            <a:pPr marL="514350" indent="-514350">
              <a:buFont typeface="+mj-lt"/>
              <a:buAutoNum type="arabicPeriod"/>
            </a:pPr>
            <a:r>
              <a:rPr lang="en-US" dirty="0" smtClean="0"/>
              <a:t>Compute image features for A and B</a:t>
            </a:r>
          </a:p>
          <a:p>
            <a:pPr marL="514350" indent="-514350">
              <a:buFont typeface="+mj-lt"/>
              <a:buAutoNum type="arabicPeriod"/>
            </a:pPr>
            <a:r>
              <a:rPr lang="en-US" dirty="0" smtClean="0"/>
              <a:t>Match features between A and B</a:t>
            </a:r>
          </a:p>
          <a:p>
            <a:pPr marL="514350" indent="-514350">
              <a:buFont typeface="+mj-lt"/>
              <a:buAutoNum type="arabicPeriod"/>
            </a:pPr>
            <a:r>
              <a:rPr lang="en-US" dirty="0" smtClean="0"/>
              <a:t>Compute </a:t>
            </a:r>
            <a:r>
              <a:rPr lang="en-US" dirty="0" err="1" smtClean="0"/>
              <a:t>homography</a:t>
            </a:r>
            <a:r>
              <a:rPr lang="en-US" dirty="0" smtClean="0"/>
              <a:t> between A and B using least squares on set of matches</a:t>
            </a:r>
          </a:p>
          <a:p>
            <a:pPr marL="514350" indent="-514350">
              <a:buFont typeface="+mj-lt"/>
              <a:buAutoNum type="arabicPeriod"/>
            </a:pPr>
            <a:endParaRPr lang="en-US" dirty="0" smtClean="0"/>
          </a:p>
          <a:p>
            <a:pPr marL="514350" indent="-514350">
              <a:buNone/>
            </a:pPr>
            <a:r>
              <a:rPr lang="en-US" dirty="0" smtClean="0"/>
              <a:t>What could go wrong?</a:t>
            </a:r>
            <a:endParaRPr lang="en-US" dirty="0"/>
          </a:p>
        </p:txBody>
      </p:sp>
    </p:spTree>
    <p:extLst>
      <p:ext uri="{BB962C8B-B14F-4D97-AF65-F5344CB8AC3E}">
        <p14:creationId xmlns:p14="http://schemas.microsoft.com/office/powerpoint/2010/main" val="2683778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Outliers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04800" y="1828800"/>
            <a:ext cx="8951496" cy="4114800"/>
          </a:xfrm>
          <a:prstGeom prst="rect">
            <a:avLst/>
          </a:prstGeom>
          <a:noFill/>
          <a:ln w="9525">
            <a:noFill/>
            <a:miter lim="800000"/>
            <a:headEnd/>
            <a:tailEnd/>
          </a:ln>
        </p:spPr>
      </p:pic>
      <p:sp>
        <p:nvSpPr>
          <p:cNvPr id="5" name="Oval 4"/>
          <p:cNvSpPr/>
          <p:nvPr/>
        </p:nvSpPr>
        <p:spPr>
          <a:xfrm>
            <a:off x="8032596" y="1719147"/>
            <a:ext cx="501804" cy="501804"/>
          </a:xfrm>
          <a:prstGeom prst="ellipse">
            <a:avLst/>
          </a:prstGeom>
          <a:noFill/>
          <a:ln w="57150">
            <a:solidFill>
              <a:srgbClr val="FF0000"/>
            </a:solidFill>
          </a:ln>
          <a:effectLst>
            <a:outerShdw blurRad="63500" sx="107000" sy="107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521498" y="4287645"/>
            <a:ext cx="501804" cy="501804"/>
          </a:xfrm>
          <a:prstGeom prst="ellipse">
            <a:avLst/>
          </a:prstGeom>
          <a:noFill/>
          <a:ln w="57150">
            <a:solidFill>
              <a:srgbClr val="FF0000"/>
            </a:solidFill>
          </a:ln>
          <a:effectLst>
            <a:outerShdw blurRad="63500" sx="107000" sy="107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6934200" y="1371600"/>
            <a:ext cx="1128132" cy="434898"/>
          </a:xfrm>
          <a:prstGeom prst="straightConnector1">
            <a:avLst/>
          </a:prstGeom>
          <a:noFill/>
          <a:ln w="57150">
            <a:solidFill>
              <a:srgbClr val="FF0000"/>
            </a:solidFill>
            <a:tailEnd type="triangle"/>
          </a:ln>
          <a:effectLst>
            <a:outerShdw blurRad="63500" sx="107000" sy="107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2" name="Straight Arrow Connector 11"/>
          <p:cNvCxnSpPr/>
          <p:nvPr/>
        </p:nvCxnSpPr>
        <p:spPr>
          <a:xfrm rot="16200000" flipH="1">
            <a:off x="5870186" y="2435613"/>
            <a:ext cx="2910472" cy="782443"/>
          </a:xfrm>
          <a:prstGeom prst="straightConnector1">
            <a:avLst/>
          </a:prstGeom>
          <a:noFill/>
          <a:ln w="57150">
            <a:solidFill>
              <a:srgbClr val="FF0000"/>
            </a:solidFill>
            <a:tailEnd type="triangle"/>
          </a:ln>
          <a:effectLst>
            <a:outerShdw blurRad="63500" sx="101000" sy="10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cxnSp>
      <p:sp>
        <p:nvSpPr>
          <p:cNvPr id="13" name="TextBox 12"/>
          <p:cNvSpPr txBox="1"/>
          <p:nvPr/>
        </p:nvSpPr>
        <p:spPr>
          <a:xfrm>
            <a:off x="6324600" y="971490"/>
            <a:ext cx="994247" cy="400110"/>
          </a:xfrm>
          <a:prstGeom prst="rect">
            <a:avLst/>
          </a:prstGeom>
          <a:noFill/>
        </p:spPr>
        <p:txBody>
          <a:bodyPr wrap="none" rtlCol="0">
            <a:spAutoFit/>
          </a:bodyPr>
          <a:lstStyle/>
          <a:p>
            <a:r>
              <a:rPr lang="en-US" sz="2000" b="1" dirty="0" smtClean="0"/>
              <a:t>outliers</a:t>
            </a:r>
            <a:endParaRPr lang="en-US" sz="2000" b="1" dirty="0"/>
          </a:p>
        </p:txBody>
      </p:sp>
      <p:sp>
        <p:nvSpPr>
          <p:cNvPr id="9" name="Oval 8"/>
          <p:cNvSpPr/>
          <p:nvPr/>
        </p:nvSpPr>
        <p:spPr>
          <a:xfrm>
            <a:off x="6096000" y="3124200"/>
            <a:ext cx="1219200" cy="2743200"/>
          </a:xfrm>
          <a:prstGeom prst="ellipse">
            <a:avLst/>
          </a:prstGeom>
          <a:noFill/>
          <a:ln w="57150">
            <a:solidFill>
              <a:srgbClr val="00FF00"/>
            </a:solidFill>
          </a:ln>
          <a:effectLst>
            <a:outerShdw blurRad="63500" sx="107000" sy="107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646260" y="5772090"/>
            <a:ext cx="830740" cy="400110"/>
          </a:xfrm>
          <a:prstGeom prst="rect">
            <a:avLst/>
          </a:prstGeom>
          <a:noFill/>
        </p:spPr>
        <p:txBody>
          <a:bodyPr wrap="none" rtlCol="0">
            <a:spAutoFit/>
          </a:bodyPr>
          <a:lstStyle/>
          <a:p>
            <a:r>
              <a:rPr lang="en-US" sz="2000" b="1" dirty="0" smtClean="0"/>
              <a:t>inliers</a:t>
            </a:r>
            <a:endParaRPr lang="en-US" sz="2000" b="1" dirty="0"/>
          </a:p>
        </p:txBody>
      </p:sp>
    </p:spTree>
    <p:extLst>
      <p:ext uri="{BB962C8B-B14F-4D97-AF65-F5344CB8AC3E}">
        <p14:creationId xmlns:p14="http://schemas.microsoft.com/office/powerpoint/2010/main" val="3758025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p:bldP spid="9" grpId="0" animBg="1"/>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Robustness</a:t>
            </a:r>
            <a:endParaRPr lang="en-US" dirty="0"/>
          </a:p>
        </p:txBody>
      </p:sp>
      <p:pic>
        <p:nvPicPr>
          <p:cNvPr id="373762" name="Picture 2"/>
          <p:cNvPicPr>
            <a:picLocks noChangeAspect="1" noChangeArrowheads="1"/>
          </p:cNvPicPr>
          <p:nvPr/>
        </p:nvPicPr>
        <p:blipFill>
          <a:blip r:embed="rId2" cstate="print"/>
          <a:srcRect/>
          <a:stretch>
            <a:fillRect/>
          </a:stretch>
        </p:blipFill>
        <p:spPr bwMode="auto">
          <a:xfrm>
            <a:off x="762000" y="2362200"/>
            <a:ext cx="3352800" cy="3352800"/>
          </a:xfrm>
          <a:prstGeom prst="rect">
            <a:avLst/>
          </a:prstGeom>
          <a:noFill/>
          <a:ln w="9525">
            <a:solidFill>
              <a:schemeClr val="tx1"/>
            </a:solidFill>
            <a:miter lim="800000"/>
            <a:headEnd/>
            <a:tailEnd/>
          </a:ln>
          <a:effectLst>
            <a:outerShdw blurRad="101600" dist="76200" dir="2700000" algn="tl" rotWithShape="0">
              <a:prstClr val="black">
                <a:alpha val="40000"/>
              </a:prstClr>
            </a:outerShdw>
          </a:effectLst>
        </p:spPr>
      </p:pic>
      <p:sp>
        <p:nvSpPr>
          <p:cNvPr id="5" name="Rectangle 4"/>
          <p:cNvSpPr/>
          <p:nvPr/>
        </p:nvSpPr>
        <p:spPr>
          <a:xfrm>
            <a:off x="580853" y="5791200"/>
            <a:ext cx="3759171" cy="369332"/>
          </a:xfrm>
          <a:prstGeom prst="rect">
            <a:avLst/>
          </a:prstGeom>
        </p:spPr>
        <p:txBody>
          <a:bodyPr wrap="none">
            <a:spAutoFit/>
          </a:bodyPr>
          <a:lstStyle/>
          <a:p>
            <a:r>
              <a:rPr lang="en-US" dirty="0" smtClean="0"/>
              <a:t>Problem: Fit a line to these </a:t>
            </a:r>
            <a:r>
              <a:rPr lang="en-US" dirty="0" err="1" smtClean="0"/>
              <a:t>datapoints</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5029200" y="2362200"/>
            <a:ext cx="3352800" cy="3352800"/>
          </a:xfrm>
          <a:prstGeom prst="rect">
            <a:avLst/>
          </a:prstGeom>
          <a:noFill/>
          <a:ln w="9525">
            <a:solidFill>
              <a:schemeClr val="tx1"/>
            </a:solidFill>
            <a:miter lim="800000"/>
            <a:headEnd/>
            <a:tailEnd/>
          </a:ln>
          <a:effectLst>
            <a:outerShdw blurRad="101600" dist="76200" dir="2700000" algn="tl" rotWithShape="0">
              <a:prstClr val="black">
                <a:alpha val="40000"/>
              </a:prstClr>
            </a:outerShdw>
          </a:effectLst>
        </p:spPr>
      </p:pic>
      <p:sp>
        <p:nvSpPr>
          <p:cNvPr id="7" name="Right Arrow 6"/>
          <p:cNvSpPr/>
          <p:nvPr/>
        </p:nvSpPr>
        <p:spPr>
          <a:xfrm>
            <a:off x="4343400" y="3810000"/>
            <a:ext cx="457200" cy="533400"/>
          </a:xfrm>
          <a:prstGeom prst="rightArrow">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5181600" y="3657600"/>
            <a:ext cx="3048000" cy="533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914853" y="5791200"/>
            <a:ext cx="1705147" cy="369332"/>
          </a:xfrm>
          <a:prstGeom prst="rect">
            <a:avLst/>
          </a:prstGeom>
        </p:spPr>
        <p:txBody>
          <a:bodyPr wrap="none">
            <a:spAutoFit/>
          </a:bodyPr>
          <a:lstStyle/>
          <a:p>
            <a:r>
              <a:rPr lang="en-US" smtClean="0"/>
              <a:t>Least squares fit</a:t>
            </a:r>
            <a:endParaRPr lang="en-US" dirty="0"/>
          </a:p>
        </p:txBody>
      </p:sp>
    </p:spTree>
    <p:extLst>
      <p:ext uri="{BB962C8B-B14F-4D97-AF65-F5344CB8AC3E}">
        <p14:creationId xmlns:p14="http://schemas.microsoft.com/office/powerpoint/2010/main" val="1827888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3762"/>
                                        </p:tgtEl>
                                        <p:attrNameLst>
                                          <p:attrName>style.visibility</p:attrName>
                                        </p:attrNameLst>
                                      </p:cBhvr>
                                      <p:to>
                                        <p:strVal val="visible"/>
                                      </p:to>
                                    </p:set>
                                    <p:animEffect transition="in" filter="fade">
                                      <p:cBhvr>
                                        <p:cTn id="7" dur="500"/>
                                        <p:tgtEl>
                                          <p:spTgt spid="3737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a:t>
            </a:r>
            <a:endParaRPr lang="en-US" dirty="0"/>
          </a:p>
        </p:txBody>
      </p:sp>
      <p:sp>
        <p:nvSpPr>
          <p:cNvPr id="3" name="Content Placeholder 2"/>
          <p:cNvSpPr>
            <a:spLocks noGrp="1"/>
          </p:cNvSpPr>
          <p:nvPr>
            <p:ph idx="1"/>
          </p:nvPr>
        </p:nvSpPr>
        <p:spPr/>
        <p:txBody>
          <a:bodyPr/>
          <a:lstStyle/>
          <a:p>
            <a:r>
              <a:rPr lang="en-US" dirty="0" smtClean="0"/>
              <a:t>Suggestions?</a:t>
            </a:r>
            <a:endParaRPr lang="en-US" dirty="0"/>
          </a:p>
        </p:txBody>
      </p:sp>
    </p:spTree>
    <p:extLst>
      <p:ext uri="{BB962C8B-B14F-4D97-AF65-F5344CB8AC3E}">
        <p14:creationId xmlns:p14="http://schemas.microsoft.com/office/powerpoint/2010/main" val="1806267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a:t>
            </a:r>
            <a:endParaRPr lang="en-US" dirty="0"/>
          </a:p>
        </p:txBody>
      </p:sp>
      <p:sp>
        <p:nvSpPr>
          <p:cNvPr id="3" name="Content Placeholder 2"/>
          <p:cNvSpPr>
            <a:spLocks noGrp="1"/>
          </p:cNvSpPr>
          <p:nvPr>
            <p:ph idx="1"/>
          </p:nvPr>
        </p:nvSpPr>
        <p:spPr/>
        <p:txBody>
          <a:bodyPr/>
          <a:lstStyle/>
          <a:p>
            <a:r>
              <a:rPr lang="en-US" dirty="0" smtClean="0"/>
              <a:t>Given a hypothesized line</a:t>
            </a:r>
          </a:p>
          <a:p>
            <a:r>
              <a:rPr lang="en-US" dirty="0" smtClean="0"/>
              <a:t>Count the number of points that “agree” with the line</a:t>
            </a:r>
          </a:p>
          <a:p>
            <a:pPr lvl="1"/>
            <a:r>
              <a:rPr lang="en-US" dirty="0" smtClean="0"/>
              <a:t>“Agree” = within a small distance of the line</a:t>
            </a:r>
          </a:p>
          <a:p>
            <a:pPr lvl="1"/>
            <a:r>
              <a:rPr lang="en-US" dirty="0" smtClean="0"/>
              <a:t>I.e., the </a:t>
            </a:r>
            <a:r>
              <a:rPr lang="en-US" b="1" dirty="0" smtClean="0"/>
              <a:t>inliers </a:t>
            </a:r>
            <a:r>
              <a:rPr lang="en-US" dirty="0" smtClean="0"/>
              <a:t>to that line</a:t>
            </a:r>
          </a:p>
          <a:p>
            <a:pPr lvl="1">
              <a:buNone/>
            </a:pPr>
            <a:endParaRPr lang="en-US" dirty="0" smtClean="0"/>
          </a:p>
          <a:p>
            <a:r>
              <a:rPr lang="en-US" dirty="0" smtClean="0"/>
              <a:t>For all possible lines, select the one with the largest number of inliers</a:t>
            </a:r>
            <a:endParaRPr lang="en-US" dirty="0"/>
          </a:p>
        </p:txBody>
      </p:sp>
    </p:spTree>
    <p:extLst>
      <p:ext uri="{BB962C8B-B14F-4D97-AF65-F5344CB8AC3E}">
        <p14:creationId xmlns:p14="http://schemas.microsoft.com/office/powerpoint/2010/main" val="1802331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inliers</a:t>
            </a:r>
            <a:endParaRPr lang="en-US" dirty="0"/>
          </a:p>
        </p:txBody>
      </p:sp>
      <p:sp>
        <p:nvSpPr>
          <p:cNvPr id="7" name="Rectangle 6"/>
          <p:cNvSpPr/>
          <p:nvPr/>
        </p:nvSpPr>
        <p:spPr>
          <a:xfrm>
            <a:off x="2438400" y="1676400"/>
            <a:ext cx="4267200" cy="4267200"/>
          </a:xfrm>
          <a:prstGeom prst="rect">
            <a:avLst/>
          </a:prstGeom>
          <a:solidFill>
            <a:schemeClr val="bg1"/>
          </a:solidFill>
          <a:ln>
            <a:solidFill>
              <a:schemeClr val="tx1"/>
            </a:solid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429000" y="4343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581400" y="4038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124200" y="457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352800" y="4495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048000" y="4800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895600" y="4953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754086" y="5181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667000" y="5410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895600" y="510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429000" y="4114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733800" y="3886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886200" y="3733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886200" y="3505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038600" y="3276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343400" y="3124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495800" y="2895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419600" y="2667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724400" y="2514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876800" y="219891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105400" y="1981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486400" y="3810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800600" y="4191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267200" y="4419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800600" y="4876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876800" y="3657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257800" y="3429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105400" y="3048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648200" y="3352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267200" y="4038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724400" y="4495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181600" y="457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638800" y="4495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096000" y="4343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019800" y="4038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5638800" y="4038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791200" y="3733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324600" y="4800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810000" y="2743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429000" y="2743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124200" y="2971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352800" y="3505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505200" y="2514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038600" y="2286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667000" y="2895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971800" y="2743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124200" y="2286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7559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inliers</a:t>
            </a:r>
            <a:endParaRPr lang="en-US" dirty="0"/>
          </a:p>
        </p:txBody>
      </p:sp>
      <p:sp>
        <p:nvSpPr>
          <p:cNvPr id="7" name="Rectangle 6"/>
          <p:cNvSpPr/>
          <p:nvPr/>
        </p:nvSpPr>
        <p:spPr>
          <a:xfrm>
            <a:off x="2438400" y="1676400"/>
            <a:ext cx="4267200" cy="4267200"/>
          </a:xfrm>
          <a:prstGeom prst="rect">
            <a:avLst/>
          </a:prstGeom>
          <a:solidFill>
            <a:schemeClr val="bg1"/>
          </a:solidFill>
          <a:ln>
            <a:solidFill>
              <a:schemeClr val="tx1"/>
            </a:solid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429000" y="4343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581400" y="4038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124200" y="457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352800" y="4495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048000" y="4800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895600" y="4953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754086" y="5181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667000" y="5410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895600" y="510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429000" y="4114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733800" y="3886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886200" y="3733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1981200" y="2057400"/>
            <a:ext cx="4953000" cy="3048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886200" y="3505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038600" y="3276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343400" y="3124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495800" y="2895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419600" y="2667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724400" y="2514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876800" y="219891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105400" y="1981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486400" y="3810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800600" y="4191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267200" y="4419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800600" y="4876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876800" y="3657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257800" y="3429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105400" y="3048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648200" y="3352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267200" y="4038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724400" y="4495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181600" y="457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638800" y="4495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096000" y="4343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019800" y="4038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5638800" y="4038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791200" y="3733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324600" y="4800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810000" y="2743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429000" y="2743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124200" y="2971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352800" y="3505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505200" y="2514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038600" y="2286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667000" y="2895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971800" y="2743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124200" y="2286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3796694" y="6019800"/>
            <a:ext cx="1461106" cy="523220"/>
          </a:xfrm>
          <a:prstGeom prst="rect">
            <a:avLst/>
          </a:prstGeom>
          <a:noFill/>
        </p:spPr>
        <p:txBody>
          <a:bodyPr wrap="none" rtlCol="0">
            <a:spAutoFit/>
          </a:bodyPr>
          <a:lstStyle/>
          <a:p>
            <a:r>
              <a:rPr lang="en-US" sz="2800" b="1" dirty="0" smtClean="0"/>
              <a:t>Inliers: 3</a:t>
            </a:r>
            <a:endParaRPr lang="en-US" sz="2800" b="1" dirty="0"/>
          </a:p>
        </p:txBody>
      </p:sp>
    </p:spTree>
    <p:extLst>
      <p:ext uri="{BB962C8B-B14F-4D97-AF65-F5344CB8AC3E}">
        <p14:creationId xmlns:p14="http://schemas.microsoft.com/office/powerpoint/2010/main" val="1804482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 fill="hold"/>
                                        <p:tgtEl>
                                          <p:spTgt spid="23"/>
                                        </p:tgtEl>
                                      </p:cBhvr>
                                      <p:by x="150000" y="150000"/>
                                    </p:animScale>
                                  </p:childTnLst>
                                </p:cTn>
                              </p:par>
                              <p:par>
                                <p:cTn id="7" presetID="6" presetClass="emph" presetSubtype="0" fill="hold" grpId="0" nodeType="withEffect">
                                  <p:stCondLst>
                                    <p:cond delay="0"/>
                                  </p:stCondLst>
                                  <p:childTnLst>
                                    <p:animScale>
                                      <p:cBhvr>
                                        <p:cTn id="8" dur="500" fill="hold"/>
                                        <p:tgtEl>
                                          <p:spTgt spid="47"/>
                                        </p:tgtEl>
                                      </p:cBhvr>
                                      <p:by x="150000" y="150000"/>
                                    </p:animScale>
                                  </p:childTnLst>
                                </p:cTn>
                              </p:par>
                              <p:par>
                                <p:cTn id="9" presetID="6" presetClass="emph" presetSubtype="0" fill="hold" grpId="0" nodeType="withEffect">
                                  <p:stCondLst>
                                    <p:cond delay="0"/>
                                  </p:stCondLst>
                                  <p:childTnLst>
                                    <p:animScale>
                                      <p:cBhvr>
                                        <p:cTn id="10" dur="500" fill="hold"/>
                                        <p:tgtEl>
                                          <p:spTgt spid="55"/>
                                        </p:tgtEl>
                                      </p:cBhvr>
                                      <p:by x="150000" y="150000"/>
                                    </p:animScale>
                                  </p:childTnLst>
                                </p:cTn>
                              </p:par>
                              <p:par>
                                <p:cTn id="11" presetID="19" presetClass="emph" presetSubtype="0" fill="hold" grpId="1" nodeType="withEffect">
                                  <p:stCondLst>
                                    <p:cond delay="0"/>
                                  </p:stCondLst>
                                  <p:childTnLst>
                                    <p:animClr clrSpc="rgb" dir="cw">
                                      <p:cBhvr override="childStyle">
                                        <p:cTn id="12" dur="500" fill="hold"/>
                                        <p:tgtEl>
                                          <p:spTgt spid="55"/>
                                        </p:tgtEl>
                                        <p:attrNameLst>
                                          <p:attrName>style.color</p:attrName>
                                        </p:attrNameLst>
                                      </p:cBhvr>
                                      <p:to>
                                        <a:srgbClr val="00FF00"/>
                                      </p:to>
                                    </p:animClr>
                                    <p:animClr clrSpc="rgb" dir="cw">
                                      <p:cBhvr>
                                        <p:cTn id="13" dur="500" fill="hold"/>
                                        <p:tgtEl>
                                          <p:spTgt spid="55"/>
                                        </p:tgtEl>
                                        <p:attrNameLst>
                                          <p:attrName>fillcolor</p:attrName>
                                        </p:attrNameLst>
                                      </p:cBhvr>
                                      <p:to>
                                        <a:srgbClr val="00FF00"/>
                                      </p:to>
                                    </p:animClr>
                                    <p:set>
                                      <p:cBhvr>
                                        <p:cTn id="14" dur="500" fill="hold"/>
                                        <p:tgtEl>
                                          <p:spTgt spid="55"/>
                                        </p:tgtEl>
                                        <p:attrNameLst>
                                          <p:attrName>fill.type</p:attrName>
                                        </p:attrNameLst>
                                      </p:cBhvr>
                                      <p:to>
                                        <p:strVal val="solid"/>
                                      </p:to>
                                    </p:set>
                                    <p:set>
                                      <p:cBhvr>
                                        <p:cTn id="15" dur="500" fill="hold"/>
                                        <p:tgtEl>
                                          <p:spTgt spid="55"/>
                                        </p:tgtEl>
                                        <p:attrNameLst>
                                          <p:attrName>fill.on</p:attrName>
                                        </p:attrNameLst>
                                      </p:cBhvr>
                                      <p:to>
                                        <p:strVal val="true"/>
                                      </p:to>
                                    </p:set>
                                  </p:childTnLst>
                                </p:cTn>
                              </p:par>
                              <p:par>
                                <p:cTn id="16" presetID="19" presetClass="emph" presetSubtype="0" fill="hold" grpId="1" nodeType="withEffect">
                                  <p:stCondLst>
                                    <p:cond delay="0"/>
                                  </p:stCondLst>
                                  <p:childTnLst>
                                    <p:animClr clrSpc="rgb" dir="cw">
                                      <p:cBhvr override="childStyle">
                                        <p:cTn id="17" dur="500" fill="hold"/>
                                        <p:tgtEl>
                                          <p:spTgt spid="23"/>
                                        </p:tgtEl>
                                        <p:attrNameLst>
                                          <p:attrName>style.color</p:attrName>
                                        </p:attrNameLst>
                                      </p:cBhvr>
                                      <p:to>
                                        <a:srgbClr val="00FF00"/>
                                      </p:to>
                                    </p:animClr>
                                    <p:animClr clrSpc="rgb" dir="cw">
                                      <p:cBhvr>
                                        <p:cTn id="18" dur="500" fill="hold"/>
                                        <p:tgtEl>
                                          <p:spTgt spid="23"/>
                                        </p:tgtEl>
                                        <p:attrNameLst>
                                          <p:attrName>fillcolor</p:attrName>
                                        </p:attrNameLst>
                                      </p:cBhvr>
                                      <p:to>
                                        <a:srgbClr val="00FF00"/>
                                      </p:to>
                                    </p:animClr>
                                    <p:set>
                                      <p:cBhvr>
                                        <p:cTn id="19" dur="500" fill="hold"/>
                                        <p:tgtEl>
                                          <p:spTgt spid="23"/>
                                        </p:tgtEl>
                                        <p:attrNameLst>
                                          <p:attrName>fill.type</p:attrName>
                                        </p:attrNameLst>
                                      </p:cBhvr>
                                      <p:to>
                                        <p:strVal val="solid"/>
                                      </p:to>
                                    </p:set>
                                    <p:set>
                                      <p:cBhvr>
                                        <p:cTn id="20" dur="500" fill="hold"/>
                                        <p:tgtEl>
                                          <p:spTgt spid="23"/>
                                        </p:tgtEl>
                                        <p:attrNameLst>
                                          <p:attrName>fill.on</p:attrName>
                                        </p:attrNameLst>
                                      </p:cBhvr>
                                      <p:to>
                                        <p:strVal val="true"/>
                                      </p:to>
                                    </p:set>
                                  </p:childTnLst>
                                </p:cTn>
                              </p:par>
                              <p:par>
                                <p:cTn id="21" presetID="19" presetClass="emph" presetSubtype="0" fill="hold" grpId="1" nodeType="withEffect">
                                  <p:stCondLst>
                                    <p:cond delay="0"/>
                                  </p:stCondLst>
                                  <p:childTnLst>
                                    <p:animClr clrSpc="rgb" dir="cw">
                                      <p:cBhvr override="childStyle">
                                        <p:cTn id="22" dur="500" fill="hold"/>
                                        <p:tgtEl>
                                          <p:spTgt spid="47"/>
                                        </p:tgtEl>
                                        <p:attrNameLst>
                                          <p:attrName>style.color</p:attrName>
                                        </p:attrNameLst>
                                      </p:cBhvr>
                                      <p:to>
                                        <a:srgbClr val="00FF00"/>
                                      </p:to>
                                    </p:animClr>
                                    <p:animClr clrSpc="rgb" dir="cw">
                                      <p:cBhvr>
                                        <p:cTn id="23" dur="500" fill="hold"/>
                                        <p:tgtEl>
                                          <p:spTgt spid="47"/>
                                        </p:tgtEl>
                                        <p:attrNameLst>
                                          <p:attrName>fillcolor</p:attrName>
                                        </p:attrNameLst>
                                      </p:cBhvr>
                                      <p:to>
                                        <a:srgbClr val="00FF00"/>
                                      </p:to>
                                    </p:animClr>
                                    <p:set>
                                      <p:cBhvr>
                                        <p:cTn id="24" dur="500" fill="hold"/>
                                        <p:tgtEl>
                                          <p:spTgt spid="47"/>
                                        </p:tgtEl>
                                        <p:attrNameLst>
                                          <p:attrName>fill.type</p:attrName>
                                        </p:attrNameLst>
                                      </p:cBhvr>
                                      <p:to>
                                        <p:strVal val="solid"/>
                                      </p:to>
                                    </p:set>
                                    <p:set>
                                      <p:cBhvr>
                                        <p:cTn id="25" dur="500" fill="hold"/>
                                        <p:tgtEl>
                                          <p:spTgt spid="47"/>
                                        </p:tgtEl>
                                        <p:attrNameLst>
                                          <p:attrName>fill.on</p:attrName>
                                        </p:attrNameLst>
                                      </p:cBhvr>
                                      <p:to>
                                        <p:strVal val="tru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fade">
                                      <p:cBhvr>
                                        <p:cTn id="3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47" grpId="0" animBg="1"/>
      <p:bldP spid="47" grpId="1" animBg="1"/>
      <p:bldP spid="55" grpId="0" animBg="1"/>
      <p:bldP spid="55" grpId="1" animBg="1"/>
      <p:bldP spid="5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inliers</a:t>
            </a:r>
            <a:endParaRPr lang="en-US" dirty="0"/>
          </a:p>
        </p:txBody>
      </p:sp>
      <p:sp>
        <p:nvSpPr>
          <p:cNvPr id="7" name="Rectangle 6"/>
          <p:cNvSpPr/>
          <p:nvPr/>
        </p:nvSpPr>
        <p:spPr>
          <a:xfrm>
            <a:off x="2438400" y="1676400"/>
            <a:ext cx="4267200" cy="4267200"/>
          </a:xfrm>
          <a:prstGeom prst="rect">
            <a:avLst/>
          </a:prstGeom>
          <a:solidFill>
            <a:schemeClr val="bg1"/>
          </a:solidFill>
          <a:ln>
            <a:solidFill>
              <a:schemeClr val="tx1"/>
            </a:solid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rot="5400000" flipH="1" flipV="1">
            <a:off x="1469922" y="2140974"/>
            <a:ext cx="4756356" cy="3276600"/>
          </a:xfrm>
          <a:prstGeom prst="line">
            <a:avLst/>
          </a:prstGeom>
          <a:ln w="57150">
            <a:solidFill>
              <a:srgbClr val="00FF0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3429000" y="4343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581400" y="4038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124200" y="457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352800" y="4495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048000" y="4800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895600" y="4953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754086" y="5181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667000" y="5410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895600" y="510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429000" y="4114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733800" y="3886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886200" y="3733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886200" y="3505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038600" y="3276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343400" y="3124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495800" y="2895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419600" y="2667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724400" y="2514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876800" y="219891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105400" y="1981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257800" y="4038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800600" y="4191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648200" y="3733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953000" y="3886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876800" y="3657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257800" y="3429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105400" y="3048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648200" y="3352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267200" y="4038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724400" y="4495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181600" y="457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638800" y="4495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096000" y="4343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019800" y="4038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5638800" y="4038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791200" y="3733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324600" y="4800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810000" y="2743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581400" y="3048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124200" y="2971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352800" y="3505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505200" y="2514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048000" y="2438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667000" y="2895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971800" y="2743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124200" y="2286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3796694" y="6019800"/>
            <a:ext cx="1643848" cy="523220"/>
          </a:xfrm>
          <a:prstGeom prst="rect">
            <a:avLst/>
          </a:prstGeom>
          <a:noFill/>
        </p:spPr>
        <p:txBody>
          <a:bodyPr wrap="none" rtlCol="0">
            <a:spAutoFit/>
          </a:bodyPr>
          <a:lstStyle/>
          <a:p>
            <a:r>
              <a:rPr lang="en-US" sz="2800" b="1" dirty="0" smtClean="0"/>
              <a:t>Inliers: 20</a:t>
            </a:r>
            <a:endParaRPr lang="en-US" sz="2800" b="1" dirty="0"/>
          </a:p>
        </p:txBody>
      </p:sp>
    </p:spTree>
    <p:extLst>
      <p:ext uri="{BB962C8B-B14F-4D97-AF65-F5344CB8AC3E}">
        <p14:creationId xmlns:p14="http://schemas.microsoft.com/office/powerpoint/2010/main" val="2435718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 fill="hold"/>
                                        <p:tgtEl>
                                          <p:spTgt spid="15"/>
                                        </p:tgtEl>
                                      </p:cBhvr>
                                      <p:by x="150000" y="150000"/>
                                    </p:animScale>
                                  </p:childTnLst>
                                </p:cTn>
                              </p:par>
                              <p:par>
                                <p:cTn id="7" presetID="6" presetClass="emph" presetSubtype="0" fill="hold" grpId="0" nodeType="withEffect">
                                  <p:stCondLst>
                                    <p:cond delay="0"/>
                                  </p:stCondLst>
                                  <p:childTnLst>
                                    <p:animScale>
                                      <p:cBhvr>
                                        <p:cTn id="8" dur="500" fill="hold"/>
                                        <p:tgtEl>
                                          <p:spTgt spid="14"/>
                                        </p:tgtEl>
                                      </p:cBhvr>
                                      <p:by x="150000" y="150000"/>
                                    </p:animScale>
                                  </p:childTnLst>
                                </p:cTn>
                              </p:par>
                              <p:par>
                                <p:cTn id="9" presetID="6" presetClass="emph" presetSubtype="0" fill="hold" grpId="0" nodeType="withEffect">
                                  <p:stCondLst>
                                    <p:cond delay="0"/>
                                  </p:stCondLst>
                                  <p:childTnLst>
                                    <p:animScale>
                                      <p:cBhvr>
                                        <p:cTn id="10" dur="500" fill="hold"/>
                                        <p:tgtEl>
                                          <p:spTgt spid="16"/>
                                        </p:tgtEl>
                                      </p:cBhvr>
                                      <p:by x="150000" y="150000"/>
                                    </p:animScale>
                                  </p:childTnLst>
                                </p:cTn>
                              </p:par>
                              <p:par>
                                <p:cTn id="11" presetID="6" presetClass="emph" presetSubtype="0" fill="hold" grpId="0" nodeType="withEffect">
                                  <p:stCondLst>
                                    <p:cond delay="0"/>
                                  </p:stCondLst>
                                  <p:childTnLst>
                                    <p:animScale>
                                      <p:cBhvr>
                                        <p:cTn id="12" dur="500" fill="hold"/>
                                        <p:tgtEl>
                                          <p:spTgt spid="13"/>
                                        </p:tgtEl>
                                      </p:cBhvr>
                                      <p:by x="150000" y="150000"/>
                                    </p:animScale>
                                  </p:childTnLst>
                                </p:cTn>
                              </p:par>
                              <p:par>
                                <p:cTn id="13" presetID="6" presetClass="emph" presetSubtype="0" fill="hold" grpId="0" nodeType="withEffect">
                                  <p:stCondLst>
                                    <p:cond delay="0"/>
                                  </p:stCondLst>
                                  <p:childTnLst>
                                    <p:animScale>
                                      <p:cBhvr>
                                        <p:cTn id="14" dur="500" fill="hold"/>
                                        <p:tgtEl>
                                          <p:spTgt spid="12"/>
                                        </p:tgtEl>
                                      </p:cBhvr>
                                      <p:by x="150000" y="150000"/>
                                    </p:animScale>
                                  </p:childTnLst>
                                </p:cTn>
                              </p:par>
                              <p:par>
                                <p:cTn id="15" presetID="6" presetClass="emph" presetSubtype="0" fill="hold" grpId="0" nodeType="withEffect">
                                  <p:stCondLst>
                                    <p:cond delay="0"/>
                                  </p:stCondLst>
                                  <p:childTnLst>
                                    <p:animScale>
                                      <p:cBhvr>
                                        <p:cTn id="16" dur="500" fill="hold"/>
                                        <p:tgtEl>
                                          <p:spTgt spid="10"/>
                                        </p:tgtEl>
                                      </p:cBhvr>
                                      <p:by x="150000" y="150000"/>
                                    </p:animScale>
                                  </p:childTnLst>
                                </p:cTn>
                              </p:par>
                              <p:par>
                                <p:cTn id="17" presetID="6" presetClass="emph" presetSubtype="0" fill="hold" grpId="0" nodeType="withEffect">
                                  <p:stCondLst>
                                    <p:cond delay="0"/>
                                  </p:stCondLst>
                                  <p:childTnLst>
                                    <p:animScale>
                                      <p:cBhvr>
                                        <p:cTn id="18" dur="500" fill="hold"/>
                                        <p:tgtEl>
                                          <p:spTgt spid="11"/>
                                        </p:tgtEl>
                                      </p:cBhvr>
                                      <p:by x="150000" y="150000"/>
                                    </p:animScale>
                                  </p:childTnLst>
                                </p:cTn>
                              </p:par>
                              <p:par>
                                <p:cTn id="19" presetID="6" presetClass="emph" presetSubtype="0" fill="hold" grpId="0" nodeType="withEffect">
                                  <p:stCondLst>
                                    <p:cond delay="0"/>
                                  </p:stCondLst>
                                  <p:childTnLst>
                                    <p:animScale>
                                      <p:cBhvr>
                                        <p:cTn id="20" dur="500" fill="hold"/>
                                        <p:tgtEl>
                                          <p:spTgt spid="8"/>
                                        </p:tgtEl>
                                      </p:cBhvr>
                                      <p:by x="150000" y="150000"/>
                                    </p:animScale>
                                  </p:childTnLst>
                                </p:cTn>
                              </p:par>
                              <p:par>
                                <p:cTn id="21" presetID="6" presetClass="emph" presetSubtype="0" fill="hold" grpId="0" nodeType="withEffect">
                                  <p:stCondLst>
                                    <p:cond delay="0"/>
                                  </p:stCondLst>
                                  <p:childTnLst>
                                    <p:animScale>
                                      <p:cBhvr>
                                        <p:cTn id="22" dur="500" fill="hold"/>
                                        <p:tgtEl>
                                          <p:spTgt spid="17"/>
                                        </p:tgtEl>
                                      </p:cBhvr>
                                      <p:by x="150000" y="150000"/>
                                    </p:animScale>
                                  </p:childTnLst>
                                </p:cTn>
                              </p:par>
                              <p:par>
                                <p:cTn id="23" presetID="6" presetClass="emph" presetSubtype="0" fill="hold" grpId="0" nodeType="withEffect">
                                  <p:stCondLst>
                                    <p:cond delay="0"/>
                                  </p:stCondLst>
                                  <p:childTnLst>
                                    <p:animScale>
                                      <p:cBhvr>
                                        <p:cTn id="24" dur="500" fill="hold"/>
                                        <p:tgtEl>
                                          <p:spTgt spid="9"/>
                                        </p:tgtEl>
                                      </p:cBhvr>
                                      <p:by x="150000" y="150000"/>
                                    </p:animScale>
                                  </p:childTnLst>
                                </p:cTn>
                              </p:par>
                              <p:par>
                                <p:cTn id="25" presetID="6" presetClass="emph" presetSubtype="0" fill="hold" grpId="0" nodeType="withEffect">
                                  <p:stCondLst>
                                    <p:cond delay="0"/>
                                  </p:stCondLst>
                                  <p:childTnLst>
                                    <p:animScale>
                                      <p:cBhvr>
                                        <p:cTn id="26" dur="500" fill="hold"/>
                                        <p:tgtEl>
                                          <p:spTgt spid="18"/>
                                        </p:tgtEl>
                                      </p:cBhvr>
                                      <p:by x="150000" y="150000"/>
                                    </p:animScale>
                                  </p:childTnLst>
                                </p:cTn>
                              </p:par>
                              <p:par>
                                <p:cTn id="27" presetID="6" presetClass="emph" presetSubtype="0" fill="hold" grpId="0" nodeType="withEffect">
                                  <p:stCondLst>
                                    <p:cond delay="0"/>
                                  </p:stCondLst>
                                  <p:childTnLst>
                                    <p:animScale>
                                      <p:cBhvr>
                                        <p:cTn id="28" dur="500" fill="hold"/>
                                        <p:tgtEl>
                                          <p:spTgt spid="19"/>
                                        </p:tgtEl>
                                      </p:cBhvr>
                                      <p:by x="150000" y="150000"/>
                                    </p:animScale>
                                  </p:childTnLst>
                                </p:cTn>
                              </p:par>
                              <p:par>
                                <p:cTn id="29" presetID="6" presetClass="emph" presetSubtype="0" fill="hold" grpId="0" nodeType="withEffect">
                                  <p:stCondLst>
                                    <p:cond delay="0"/>
                                  </p:stCondLst>
                                  <p:childTnLst>
                                    <p:animScale>
                                      <p:cBhvr>
                                        <p:cTn id="30" dur="500" fill="hold"/>
                                        <p:tgtEl>
                                          <p:spTgt spid="22"/>
                                        </p:tgtEl>
                                      </p:cBhvr>
                                      <p:by x="150000" y="150000"/>
                                    </p:animScale>
                                  </p:childTnLst>
                                </p:cTn>
                              </p:par>
                              <p:par>
                                <p:cTn id="31" presetID="6" presetClass="emph" presetSubtype="0" fill="hold" grpId="0" nodeType="withEffect">
                                  <p:stCondLst>
                                    <p:cond delay="0"/>
                                  </p:stCondLst>
                                  <p:childTnLst>
                                    <p:animScale>
                                      <p:cBhvr>
                                        <p:cTn id="32" dur="500" fill="hold"/>
                                        <p:tgtEl>
                                          <p:spTgt spid="23"/>
                                        </p:tgtEl>
                                      </p:cBhvr>
                                      <p:by x="150000" y="150000"/>
                                    </p:animScale>
                                  </p:childTnLst>
                                </p:cTn>
                              </p:par>
                              <p:par>
                                <p:cTn id="33" presetID="6" presetClass="emph" presetSubtype="0" fill="hold" grpId="0" nodeType="withEffect">
                                  <p:stCondLst>
                                    <p:cond delay="0"/>
                                  </p:stCondLst>
                                  <p:childTnLst>
                                    <p:animScale>
                                      <p:cBhvr>
                                        <p:cTn id="34" dur="500" fill="hold"/>
                                        <p:tgtEl>
                                          <p:spTgt spid="24"/>
                                        </p:tgtEl>
                                      </p:cBhvr>
                                      <p:by x="150000" y="150000"/>
                                    </p:animScale>
                                  </p:childTnLst>
                                </p:cTn>
                              </p:par>
                              <p:par>
                                <p:cTn id="35" presetID="6" presetClass="emph" presetSubtype="0" fill="hold" grpId="0" nodeType="withEffect">
                                  <p:stCondLst>
                                    <p:cond delay="0"/>
                                  </p:stCondLst>
                                  <p:childTnLst>
                                    <p:animScale>
                                      <p:cBhvr>
                                        <p:cTn id="36" dur="500" fill="hold"/>
                                        <p:tgtEl>
                                          <p:spTgt spid="25"/>
                                        </p:tgtEl>
                                      </p:cBhvr>
                                      <p:by x="150000" y="150000"/>
                                    </p:animScale>
                                  </p:childTnLst>
                                </p:cTn>
                              </p:par>
                              <p:par>
                                <p:cTn id="37" presetID="6" presetClass="emph" presetSubtype="0" fill="hold" grpId="0" nodeType="withEffect">
                                  <p:stCondLst>
                                    <p:cond delay="0"/>
                                  </p:stCondLst>
                                  <p:childTnLst>
                                    <p:animScale>
                                      <p:cBhvr>
                                        <p:cTn id="38" dur="500" fill="hold"/>
                                        <p:tgtEl>
                                          <p:spTgt spid="26"/>
                                        </p:tgtEl>
                                      </p:cBhvr>
                                      <p:by x="150000" y="150000"/>
                                    </p:animScale>
                                  </p:childTnLst>
                                </p:cTn>
                              </p:par>
                              <p:par>
                                <p:cTn id="39" presetID="6" presetClass="emph" presetSubtype="0" fill="hold" grpId="0" nodeType="withEffect">
                                  <p:stCondLst>
                                    <p:cond delay="0"/>
                                  </p:stCondLst>
                                  <p:childTnLst>
                                    <p:animScale>
                                      <p:cBhvr>
                                        <p:cTn id="40" dur="500" fill="hold"/>
                                        <p:tgtEl>
                                          <p:spTgt spid="27"/>
                                        </p:tgtEl>
                                      </p:cBhvr>
                                      <p:by x="150000" y="150000"/>
                                    </p:animScale>
                                  </p:childTnLst>
                                </p:cTn>
                              </p:par>
                              <p:par>
                                <p:cTn id="41" presetID="6" presetClass="emph" presetSubtype="0" fill="hold" grpId="0" nodeType="withEffect">
                                  <p:stCondLst>
                                    <p:cond delay="0"/>
                                  </p:stCondLst>
                                  <p:childTnLst>
                                    <p:animScale>
                                      <p:cBhvr>
                                        <p:cTn id="42" dur="500" fill="hold"/>
                                        <p:tgtEl>
                                          <p:spTgt spid="28"/>
                                        </p:tgtEl>
                                      </p:cBhvr>
                                      <p:by x="150000" y="150000"/>
                                    </p:animScale>
                                  </p:childTnLst>
                                </p:cTn>
                              </p:par>
                              <p:par>
                                <p:cTn id="43" presetID="6" presetClass="emph" presetSubtype="0" fill="hold" grpId="0" nodeType="withEffect">
                                  <p:stCondLst>
                                    <p:cond delay="0"/>
                                  </p:stCondLst>
                                  <p:childTnLst>
                                    <p:animScale>
                                      <p:cBhvr>
                                        <p:cTn id="44" dur="500" fill="hold"/>
                                        <p:tgtEl>
                                          <p:spTgt spid="29"/>
                                        </p:tgtEl>
                                      </p:cBhvr>
                                      <p:by x="150000" y="150000"/>
                                    </p:animScale>
                                  </p:childTnLst>
                                </p:cTn>
                              </p:par>
                              <p:par>
                                <p:cTn id="45" presetID="19" presetClass="emph" presetSubtype="0" fill="hold" grpId="1" nodeType="withEffect">
                                  <p:stCondLst>
                                    <p:cond delay="0"/>
                                  </p:stCondLst>
                                  <p:childTnLst>
                                    <p:animClr clrSpc="rgb" dir="cw">
                                      <p:cBhvr override="childStyle">
                                        <p:cTn id="46" dur="500" fill="hold"/>
                                        <p:tgtEl>
                                          <p:spTgt spid="15"/>
                                        </p:tgtEl>
                                        <p:attrNameLst>
                                          <p:attrName>style.color</p:attrName>
                                        </p:attrNameLst>
                                      </p:cBhvr>
                                      <p:to>
                                        <a:srgbClr val="00FF00"/>
                                      </p:to>
                                    </p:animClr>
                                    <p:animClr clrSpc="rgb" dir="cw">
                                      <p:cBhvr>
                                        <p:cTn id="47" dur="500" fill="hold"/>
                                        <p:tgtEl>
                                          <p:spTgt spid="15"/>
                                        </p:tgtEl>
                                        <p:attrNameLst>
                                          <p:attrName>fillcolor</p:attrName>
                                        </p:attrNameLst>
                                      </p:cBhvr>
                                      <p:to>
                                        <a:srgbClr val="00FF0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9" presetClass="emph" presetSubtype="0" fill="hold" grpId="1" nodeType="withEffect">
                                  <p:stCondLst>
                                    <p:cond delay="0"/>
                                  </p:stCondLst>
                                  <p:childTnLst>
                                    <p:animClr clrSpc="rgb" dir="cw">
                                      <p:cBhvr override="childStyle">
                                        <p:cTn id="51" dur="500" fill="hold"/>
                                        <p:tgtEl>
                                          <p:spTgt spid="14"/>
                                        </p:tgtEl>
                                        <p:attrNameLst>
                                          <p:attrName>style.color</p:attrName>
                                        </p:attrNameLst>
                                      </p:cBhvr>
                                      <p:to>
                                        <a:srgbClr val="00FF00"/>
                                      </p:to>
                                    </p:animClr>
                                    <p:animClr clrSpc="rgb" dir="cw">
                                      <p:cBhvr>
                                        <p:cTn id="52" dur="500" fill="hold"/>
                                        <p:tgtEl>
                                          <p:spTgt spid="14"/>
                                        </p:tgtEl>
                                        <p:attrNameLst>
                                          <p:attrName>fillcolor</p:attrName>
                                        </p:attrNameLst>
                                      </p:cBhvr>
                                      <p:to>
                                        <a:srgbClr val="00FF00"/>
                                      </p:to>
                                    </p:animClr>
                                    <p:set>
                                      <p:cBhvr>
                                        <p:cTn id="53" dur="500" fill="hold"/>
                                        <p:tgtEl>
                                          <p:spTgt spid="14"/>
                                        </p:tgtEl>
                                        <p:attrNameLst>
                                          <p:attrName>fill.type</p:attrName>
                                        </p:attrNameLst>
                                      </p:cBhvr>
                                      <p:to>
                                        <p:strVal val="solid"/>
                                      </p:to>
                                    </p:set>
                                    <p:set>
                                      <p:cBhvr>
                                        <p:cTn id="54" dur="500" fill="hold"/>
                                        <p:tgtEl>
                                          <p:spTgt spid="14"/>
                                        </p:tgtEl>
                                        <p:attrNameLst>
                                          <p:attrName>fill.on</p:attrName>
                                        </p:attrNameLst>
                                      </p:cBhvr>
                                      <p:to>
                                        <p:strVal val="true"/>
                                      </p:to>
                                    </p:set>
                                  </p:childTnLst>
                                </p:cTn>
                              </p:par>
                              <p:par>
                                <p:cTn id="55" presetID="19" presetClass="emph" presetSubtype="0" fill="hold" grpId="1" nodeType="withEffect">
                                  <p:stCondLst>
                                    <p:cond delay="0"/>
                                  </p:stCondLst>
                                  <p:childTnLst>
                                    <p:animClr clrSpc="rgb" dir="cw">
                                      <p:cBhvr override="childStyle">
                                        <p:cTn id="56" dur="500" fill="hold"/>
                                        <p:tgtEl>
                                          <p:spTgt spid="16"/>
                                        </p:tgtEl>
                                        <p:attrNameLst>
                                          <p:attrName>style.color</p:attrName>
                                        </p:attrNameLst>
                                      </p:cBhvr>
                                      <p:to>
                                        <a:srgbClr val="00FF00"/>
                                      </p:to>
                                    </p:animClr>
                                    <p:animClr clrSpc="rgb" dir="cw">
                                      <p:cBhvr>
                                        <p:cTn id="57" dur="500" fill="hold"/>
                                        <p:tgtEl>
                                          <p:spTgt spid="16"/>
                                        </p:tgtEl>
                                        <p:attrNameLst>
                                          <p:attrName>fillcolor</p:attrName>
                                        </p:attrNameLst>
                                      </p:cBhvr>
                                      <p:to>
                                        <a:srgbClr val="00FF00"/>
                                      </p:to>
                                    </p:animClr>
                                    <p:set>
                                      <p:cBhvr>
                                        <p:cTn id="58" dur="500" fill="hold"/>
                                        <p:tgtEl>
                                          <p:spTgt spid="16"/>
                                        </p:tgtEl>
                                        <p:attrNameLst>
                                          <p:attrName>fill.type</p:attrName>
                                        </p:attrNameLst>
                                      </p:cBhvr>
                                      <p:to>
                                        <p:strVal val="solid"/>
                                      </p:to>
                                    </p:set>
                                    <p:set>
                                      <p:cBhvr>
                                        <p:cTn id="59" dur="500" fill="hold"/>
                                        <p:tgtEl>
                                          <p:spTgt spid="16"/>
                                        </p:tgtEl>
                                        <p:attrNameLst>
                                          <p:attrName>fill.on</p:attrName>
                                        </p:attrNameLst>
                                      </p:cBhvr>
                                      <p:to>
                                        <p:strVal val="true"/>
                                      </p:to>
                                    </p:set>
                                  </p:childTnLst>
                                </p:cTn>
                              </p:par>
                              <p:par>
                                <p:cTn id="60" presetID="19" presetClass="emph" presetSubtype="0" fill="hold" grpId="1" nodeType="withEffect">
                                  <p:stCondLst>
                                    <p:cond delay="0"/>
                                  </p:stCondLst>
                                  <p:childTnLst>
                                    <p:animClr clrSpc="rgb" dir="cw">
                                      <p:cBhvr override="childStyle">
                                        <p:cTn id="61" dur="500" fill="hold"/>
                                        <p:tgtEl>
                                          <p:spTgt spid="13"/>
                                        </p:tgtEl>
                                        <p:attrNameLst>
                                          <p:attrName>style.color</p:attrName>
                                        </p:attrNameLst>
                                      </p:cBhvr>
                                      <p:to>
                                        <a:srgbClr val="00FF00"/>
                                      </p:to>
                                    </p:animClr>
                                    <p:animClr clrSpc="rgb" dir="cw">
                                      <p:cBhvr>
                                        <p:cTn id="62" dur="500" fill="hold"/>
                                        <p:tgtEl>
                                          <p:spTgt spid="13"/>
                                        </p:tgtEl>
                                        <p:attrNameLst>
                                          <p:attrName>fillcolor</p:attrName>
                                        </p:attrNameLst>
                                      </p:cBhvr>
                                      <p:to>
                                        <a:srgbClr val="00FF00"/>
                                      </p:to>
                                    </p:animClr>
                                    <p:set>
                                      <p:cBhvr>
                                        <p:cTn id="63" dur="500" fill="hold"/>
                                        <p:tgtEl>
                                          <p:spTgt spid="13"/>
                                        </p:tgtEl>
                                        <p:attrNameLst>
                                          <p:attrName>fill.type</p:attrName>
                                        </p:attrNameLst>
                                      </p:cBhvr>
                                      <p:to>
                                        <p:strVal val="solid"/>
                                      </p:to>
                                    </p:set>
                                    <p:set>
                                      <p:cBhvr>
                                        <p:cTn id="64" dur="500" fill="hold"/>
                                        <p:tgtEl>
                                          <p:spTgt spid="13"/>
                                        </p:tgtEl>
                                        <p:attrNameLst>
                                          <p:attrName>fill.on</p:attrName>
                                        </p:attrNameLst>
                                      </p:cBhvr>
                                      <p:to>
                                        <p:strVal val="true"/>
                                      </p:to>
                                    </p:set>
                                  </p:childTnLst>
                                </p:cTn>
                              </p:par>
                              <p:par>
                                <p:cTn id="65" presetID="19" presetClass="emph" presetSubtype="0" fill="hold" grpId="1" nodeType="withEffect">
                                  <p:stCondLst>
                                    <p:cond delay="0"/>
                                  </p:stCondLst>
                                  <p:childTnLst>
                                    <p:animClr clrSpc="rgb" dir="cw">
                                      <p:cBhvr override="childStyle">
                                        <p:cTn id="66" dur="500" fill="hold"/>
                                        <p:tgtEl>
                                          <p:spTgt spid="12"/>
                                        </p:tgtEl>
                                        <p:attrNameLst>
                                          <p:attrName>style.color</p:attrName>
                                        </p:attrNameLst>
                                      </p:cBhvr>
                                      <p:to>
                                        <a:srgbClr val="00FF00"/>
                                      </p:to>
                                    </p:animClr>
                                    <p:animClr clrSpc="rgb" dir="cw">
                                      <p:cBhvr>
                                        <p:cTn id="67" dur="500" fill="hold"/>
                                        <p:tgtEl>
                                          <p:spTgt spid="12"/>
                                        </p:tgtEl>
                                        <p:attrNameLst>
                                          <p:attrName>fillcolor</p:attrName>
                                        </p:attrNameLst>
                                      </p:cBhvr>
                                      <p:to>
                                        <a:srgbClr val="00FF00"/>
                                      </p:to>
                                    </p:animClr>
                                    <p:set>
                                      <p:cBhvr>
                                        <p:cTn id="68" dur="500" fill="hold"/>
                                        <p:tgtEl>
                                          <p:spTgt spid="12"/>
                                        </p:tgtEl>
                                        <p:attrNameLst>
                                          <p:attrName>fill.type</p:attrName>
                                        </p:attrNameLst>
                                      </p:cBhvr>
                                      <p:to>
                                        <p:strVal val="solid"/>
                                      </p:to>
                                    </p:set>
                                    <p:set>
                                      <p:cBhvr>
                                        <p:cTn id="69" dur="500" fill="hold"/>
                                        <p:tgtEl>
                                          <p:spTgt spid="12"/>
                                        </p:tgtEl>
                                        <p:attrNameLst>
                                          <p:attrName>fill.on</p:attrName>
                                        </p:attrNameLst>
                                      </p:cBhvr>
                                      <p:to>
                                        <p:strVal val="true"/>
                                      </p:to>
                                    </p:set>
                                  </p:childTnLst>
                                </p:cTn>
                              </p:par>
                              <p:par>
                                <p:cTn id="70" presetID="19" presetClass="emph" presetSubtype="0" fill="hold" grpId="1" nodeType="withEffect">
                                  <p:stCondLst>
                                    <p:cond delay="0"/>
                                  </p:stCondLst>
                                  <p:childTnLst>
                                    <p:animClr clrSpc="rgb" dir="cw">
                                      <p:cBhvr override="childStyle">
                                        <p:cTn id="71" dur="500" fill="hold"/>
                                        <p:tgtEl>
                                          <p:spTgt spid="10"/>
                                        </p:tgtEl>
                                        <p:attrNameLst>
                                          <p:attrName>style.color</p:attrName>
                                        </p:attrNameLst>
                                      </p:cBhvr>
                                      <p:to>
                                        <a:srgbClr val="00FF00"/>
                                      </p:to>
                                    </p:animClr>
                                    <p:animClr clrSpc="rgb" dir="cw">
                                      <p:cBhvr>
                                        <p:cTn id="72" dur="500" fill="hold"/>
                                        <p:tgtEl>
                                          <p:spTgt spid="10"/>
                                        </p:tgtEl>
                                        <p:attrNameLst>
                                          <p:attrName>fillcolor</p:attrName>
                                        </p:attrNameLst>
                                      </p:cBhvr>
                                      <p:to>
                                        <a:srgbClr val="00FF00"/>
                                      </p:to>
                                    </p:animClr>
                                    <p:set>
                                      <p:cBhvr>
                                        <p:cTn id="73" dur="500" fill="hold"/>
                                        <p:tgtEl>
                                          <p:spTgt spid="10"/>
                                        </p:tgtEl>
                                        <p:attrNameLst>
                                          <p:attrName>fill.type</p:attrName>
                                        </p:attrNameLst>
                                      </p:cBhvr>
                                      <p:to>
                                        <p:strVal val="solid"/>
                                      </p:to>
                                    </p:set>
                                    <p:set>
                                      <p:cBhvr>
                                        <p:cTn id="74" dur="500" fill="hold"/>
                                        <p:tgtEl>
                                          <p:spTgt spid="10"/>
                                        </p:tgtEl>
                                        <p:attrNameLst>
                                          <p:attrName>fill.on</p:attrName>
                                        </p:attrNameLst>
                                      </p:cBhvr>
                                      <p:to>
                                        <p:strVal val="true"/>
                                      </p:to>
                                    </p:set>
                                  </p:childTnLst>
                                </p:cTn>
                              </p:par>
                              <p:par>
                                <p:cTn id="75" presetID="19" presetClass="emph" presetSubtype="0" fill="hold" grpId="1" nodeType="withEffect">
                                  <p:stCondLst>
                                    <p:cond delay="0"/>
                                  </p:stCondLst>
                                  <p:childTnLst>
                                    <p:animClr clrSpc="rgb" dir="cw">
                                      <p:cBhvr override="childStyle">
                                        <p:cTn id="76" dur="500" fill="hold"/>
                                        <p:tgtEl>
                                          <p:spTgt spid="11"/>
                                        </p:tgtEl>
                                        <p:attrNameLst>
                                          <p:attrName>style.color</p:attrName>
                                        </p:attrNameLst>
                                      </p:cBhvr>
                                      <p:to>
                                        <a:srgbClr val="00FF00"/>
                                      </p:to>
                                    </p:animClr>
                                    <p:animClr clrSpc="rgb" dir="cw">
                                      <p:cBhvr>
                                        <p:cTn id="77" dur="500" fill="hold"/>
                                        <p:tgtEl>
                                          <p:spTgt spid="11"/>
                                        </p:tgtEl>
                                        <p:attrNameLst>
                                          <p:attrName>fillcolor</p:attrName>
                                        </p:attrNameLst>
                                      </p:cBhvr>
                                      <p:to>
                                        <a:srgbClr val="00FF00"/>
                                      </p:to>
                                    </p:animClr>
                                    <p:set>
                                      <p:cBhvr>
                                        <p:cTn id="78" dur="500" fill="hold"/>
                                        <p:tgtEl>
                                          <p:spTgt spid="11"/>
                                        </p:tgtEl>
                                        <p:attrNameLst>
                                          <p:attrName>fill.type</p:attrName>
                                        </p:attrNameLst>
                                      </p:cBhvr>
                                      <p:to>
                                        <p:strVal val="solid"/>
                                      </p:to>
                                    </p:set>
                                    <p:set>
                                      <p:cBhvr>
                                        <p:cTn id="79" dur="500" fill="hold"/>
                                        <p:tgtEl>
                                          <p:spTgt spid="11"/>
                                        </p:tgtEl>
                                        <p:attrNameLst>
                                          <p:attrName>fill.on</p:attrName>
                                        </p:attrNameLst>
                                      </p:cBhvr>
                                      <p:to>
                                        <p:strVal val="true"/>
                                      </p:to>
                                    </p:set>
                                  </p:childTnLst>
                                </p:cTn>
                              </p:par>
                              <p:par>
                                <p:cTn id="80" presetID="19" presetClass="emph" presetSubtype="0" fill="hold" grpId="1" nodeType="withEffect">
                                  <p:stCondLst>
                                    <p:cond delay="0"/>
                                  </p:stCondLst>
                                  <p:childTnLst>
                                    <p:animClr clrSpc="rgb" dir="cw">
                                      <p:cBhvr override="childStyle">
                                        <p:cTn id="81" dur="500" fill="hold"/>
                                        <p:tgtEl>
                                          <p:spTgt spid="8"/>
                                        </p:tgtEl>
                                        <p:attrNameLst>
                                          <p:attrName>style.color</p:attrName>
                                        </p:attrNameLst>
                                      </p:cBhvr>
                                      <p:to>
                                        <a:srgbClr val="00FF00"/>
                                      </p:to>
                                    </p:animClr>
                                    <p:animClr clrSpc="rgb" dir="cw">
                                      <p:cBhvr>
                                        <p:cTn id="82" dur="500" fill="hold"/>
                                        <p:tgtEl>
                                          <p:spTgt spid="8"/>
                                        </p:tgtEl>
                                        <p:attrNameLst>
                                          <p:attrName>fillcolor</p:attrName>
                                        </p:attrNameLst>
                                      </p:cBhvr>
                                      <p:to>
                                        <a:srgbClr val="00FF00"/>
                                      </p:to>
                                    </p:animClr>
                                    <p:set>
                                      <p:cBhvr>
                                        <p:cTn id="83" dur="500" fill="hold"/>
                                        <p:tgtEl>
                                          <p:spTgt spid="8"/>
                                        </p:tgtEl>
                                        <p:attrNameLst>
                                          <p:attrName>fill.type</p:attrName>
                                        </p:attrNameLst>
                                      </p:cBhvr>
                                      <p:to>
                                        <p:strVal val="solid"/>
                                      </p:to>
                                    </p:set>
                                    <p:set>
                                      <p:cBhvr>
                                        <p:cTn id="84" dur="500" fill="hold"/>
                                        <p:tgtEl>
                                          <p:spTgt spid="8"/>
                                        </p:tgtEl>
                                        <p:attrNameLst>
                                          <p:attrName>fill.on</p:attrName>
                                        </p:attrNameLst>
                                      </p:cBhvr>
                                      <p:to>
                                        <p:strVal val="true"/>
                                      </p:to>
                                    </p:set>
                                  </p:childTnLst>
                                </p:cTn>
                              </p:par>
                              <p:par>
                                <p:cTn id="85" presetID="19" presetClass="emph" presetSubtype="0" fill="hold" grpId="1" nodeType="withEffect">
                                  <p:stCondLst>
                                    <p:cond delay="0"/>
                                  </p:stCondLst>
                                  <p:childTnLst>
                                    <p:animClr clrSpc="rgb" dir="cw">
                                      <p:cBhvr override="childStyle">
                                        <p:cTn id="86" dur="500" fill="hold"/>
                                        <p:tgtEl>
                                          <p:spTgt spid="17"/>
                                        </p:tgtEl>
                                        <p:attrNameLst>
                                          <p:attrName>style.color</p:attrName>
                                        </p:attrNameLst>
                                      </p:cBhvr>
                                      <p:to>
                                        <a:srgbClr val="00FF00"/>
                                      </p:to>
                                    </p:animClr>
                                    <p:animClr clrSpc="rgb" dir="cw">
                                      <p:cBhvr>
                                        <p:cTn id="87" dur="500" fill="hold"/>
                                        <p:tgtEl>
                                          <p:spTgt spid="17"/>
                                        </p:tgtEl>
                                        <p:attrNameLst>
                                          <p:attrName>fillcolor</p:attrName>
                                        </p:attrNameLst>
                                      </p:cBhvr>
                                      <p:to>
                                        <a:srgbClr val="00FF00"/>
                                      </p:to>
                                    </p:animClr>
                                    <p:set>
                                      <p:cBhvr>
                                        <p:cTn id="88" dur="500" fill="hold"/>
                                        <p:tgtEl>
                                          <p:spTgt spid="17"/>
                                        </p:tgtEl>
                                        <p:attrNameLst>
                                          <p:attrName>fill.type</p:attrName>
                                        </p:attrNameLst>
                                      </p:cBhvr>
                                      <p:to>
                                        <p:strVal val="solid"/>
                                      </p:to>
                                    </p:set>
                                    <p:set>
                                      <p:cBhvr>
                                        <p:cTn id="89" dur="500" fill="hold"/>
                                        <p:tgtEl>
                                          <p:spTgt spid="17"/>
                                        </p:tgtEl>
                                        <p:attrNameLst>
                                          <p:attrName>fill.on</p:attrName>
                                        </p:attrNameLst>
                                      </p:cBhvr>
                                      <p:to>
                                        <p:strVal val="true"/>
                                      </p:to>
                                    </p:set>
                                  </p:childTnLst>
                                </p:cTn>
                              </p:par>
                              <p:par>
                                <p:cTn id="90" presetID="19" presetClass="emph" presetSubtype="0" fill="hold" grpId="1" nodeType="withEffect">
                                  <p:stCondLst>
                                    <p:cond delay="0"/>
                                  </p:stCondLst>
                                  <p:childTnLst>
                                    <p:animClr clrSpc="rgb" dir="cw">
                                      <p:cBhvr override="childStyle">
                                        <p:cTn id="91" dur="500" fill="hold"/>
                                        <p:tgtEl>
                                          <p:spTgt spid="9"/>
                                        </p:tgtEl>
                                        <p:attrNameLst>
                                          <p:attrName>style.color</p:attrName>
                                        </p:attrNameLst>
                                      </p:cBhvr>
                                      <p:to>
                                        <a:srgbClr val="00FF00"/>
                                      </p:to>
                                    </p:animClr>
                                    <p:animClr clrSpc="rgb" dir="cw">
                                      <p:cBhvr>
                                        <p:cTn id="92" dur="500" fill="hold"/>
                                        <p:tgtEl>
                                          <p:spTgt spid="9"/>
                                        </p:tgtEl>
                                        <p:attrNameLst>
                                          <p:attrName>fillcolor</p:attrName>
                                        </p:attrNameLst>
                                      </p:cBhvr>
                                      <p:to>
                                        <a:srgbClr val="00FF00"/>
                                      </p:to>
                                    </p:animClr>
                                    <p:set>
                                      <p:cBhvr>
                                        <p:cTn id="93" dur="500" fill="hold"/>
                                        <p:tgtEl>
                                          <p:spTgt spid="9"/>
                                        </p:tgtEl>
                                        <p:attrNameLst>
                                          <p:attrName>fill.type</p:attrName>
                                        </p:attrNameLst>
                                      </p:cBhvr>
                                      <p:to>
                                        <p:strVal val="solid"/>
                                      </p:to>
                                    </p:set>
                                    <p:set>
                                      <p:cBhvr>
                                        <p:cTn id="94" dur="500" fill="hold"/>
                                        <p:tgtEl>
                                          <p:spTgt spid="9"/>
                                        </p:tgtEl>
                                        <p:attrNameLst>
                                          <p:attrName>fill.on</p:attrName>
                                        </p:attrNameLst>
                                      </p:cBhvr>
                                      <p:to>
                                        <p:strVal val="true"/>
                                      </p:to>
                                    </p:set>
                                  </p:childTnLst>
                                </p:cTn>
                              </p:par>
                              <p:par>
                                <p:cTn id="95" presetID="19" presetClass="emph" presetSubtype="0" fill="hold" grpId="1" nodeType="withEffect">
                                  <p:stCondLst>
                                    <p:cond delay="0"/>
                                  </p:stCondLst>
                                  <p:childTnLst>
                                    <p:animClr clrSpc="rgb" dir="cw">
                                      <p:cBhvr override="childStyle">
                                        <p:cTn id="96" dur="500" fill="hold"/>
                                        <p:tgtEl>
                                          <p:spTgt spid="18"/>
                                        </p:tgtEl>
                                        <p:attrNameLst>
                                          <p:attrName>style.color</p:attrName>
                                        </p:attrNameLst>
                                      </p:cBhvr>
                                      <p:to>
                                        <a:srgbClr val="00FF00"/>
                                      </p:to>
                                    </p:animClr>
                                    <p:animClr clrSpc="rgb" dir="cw">
                                      <p:cBhvr>
                                        <p:cTn id="97" dur="500" fill="hold"/>
                                        <p:tgtEl>
                                          <p:spTgt spid="18"/>
                                        </p:tgtEl>
                                        <p:attrNameLst>
                                          <p:attrName>fillcolor</p:attrName>
                                        </p:attrNameLst>
                                      </p:cBhvr>
                                      <p:to>
                                        <a:srgbClr val="00FF00"/>
                                      </p:to>
                                    </p:animClr>
                                    <p:set>
                                      <p:cBhvr>
                                        <p:cTn id="98" dur="500" fill="hold"/>
                                        <p:tgtEl>
                                          <p:spTgt spid="18"/>
                                        </p:tgtEl>
                                        <p:attrNameLst>
                                          <p:attrName>fill.type</p:attrName>
                                        </p:attrNameLst>
                                      </p:cBhvr>
                                      <p:to>
                                        <p:strVal val="solid"/>
                                      </p:to>
                                    </p:set>
                                    <p:set>
                                      <p:cBhvr>
                                        <p:cTn id="99" dur="500" fill="hold"/>
                                        <p:tgtEl>
                                          <p:spTgt spid="18"/>
                                        </p:tgtEl>
                                        <p:attrNameLst>
                                          <p:attrName>fill.on</p:attrName>
                                        </p:attrNameLst>
                                      </p:cBhvr>
                                      <p:to>
                                        <p:strVal val="true"/>
                                      </p:to>
                                    </p:set>
                                  </p:childTnLst>
                                </p:cTn>
                              </p:par>
                              <p:par>
                                <p:cTn id="100" presetID="19" presetClass="emph" presetSubtype="0" fill="hold" grpId="1" nodeType="withEffect">
                                  <p:stCondLst>
                                    <p:cond delay="0"/>
                                  </p:stCondLst>
                                  <p:childTnLst>
                                    <p:animClr clrSpc="rgb" dir="cw">
                                      <p:cBhvr override="childStyle">
                                        <p:cTn id="101" dur="500" fill="hold"/>
                                        <p:tgtEl>
                                          <p:spTgt spid="19"/>
                                        </p:tgtEl>
                                        <p:attrNameLst>
                                          <p:attrName>style.color</p:attrName>
                                        </p:attrNameLst>
                                      </p:cBhvr>
                                      <p:to>
                                        <a:srgbClr val="00FF00"/>
                                      </p:to>
                                    </p:animClr>
                                    <p:animClr clrSpc="rgb" dir="cw">
                                      <p:cBhvr>
                                        <p:cTn id="102" dur="500" fill="hold"/>
                                        <p:tgtEl>
                                          <p:spTgt spid="19"/>
                                        </p:tgtEl>
                                        <p:attrNameLst>
                                          <p:attrName>fillcolor</p:attrName>
                                        </p:attrNameLst>
                                      </p:cBhvr>
                                      <p:to>
                                        <a:srgbClr val="00FF00"/>
                                      </p:to>
                                    </p:animClr>
                                    <p:set>
                                      <p:cBhvr>
                                        <p:cTn id="103" dur="500" fill="hold"/>
                                        <p:tgtEl>
                                          <p:spTgt spid="19"/>
                                        </p:tgtEl>
                                        <p:attrNameLst>
                                          <p:attrName>fill.type</p:attrName>
                                        </p:attrNameLst>
                                      </p:cBhvr>
                                      <p:to>
                                        <p:strVal val="solid"/>
                                      </p:to>
                                    </p:set>
                                    <p:set>
                                      <p:cBhvr>
                                        <p:cTn id="104" dur="500" fill="hold"/>
                                        <p:tgtEl>
                                          <p:spTgt spid="19"/>
                                        </p:tgtEl>
                                        <p:attrNameLst>
                                          <p:attrName>fill.on</p:attrName>
                                        </p:attrNameLst>
                                      </p:cBhvr>
                                      <p:to>
                                        <p:strVal val="true"/>
                                      </p:to>
                                    </p:set>
                                  </p:childTnLst>
                                </p:cTn>
                              </p:par>
                              <p:par>
                                <p:cTn id="105" presetID="19" presetClass="emph" presetSubtype="0" fill="hold" grpId="1" nodeType="withEffect">
                                  <p:stCondLst>
                                    <p:cond delay="0"/>
                                  </p:stCondLst>
                                  <p:childTnLst>
                                    <p:animClr clrSpc="rgb" dir="cw">
                                      <p:cBhvr override="childStyle">
                                        <p:cTn id="106" dur="500" fill="hold"/>
                                        <p:tgtEl>
                                          <p:spTgt spid="22"/>
                                        </p:tgtEl>
                                        <p:attrNameLst>
                                          <p:attrName>style.color</p:attrName>
                                        </p:attrNameLst>
                                      </p:cBhvr>
                                      <p:to>
                                        <a:srgbClr val="00FF00"/>
                                      </p:to>
                                    </p:animClr>
                                    <p:animClr clrSpc="rgb" dir="cw">
                                      <p:cBhvr>
                                        <p:cTn id="107" dur="500" fill="hold"/>
                                        <p:tgtEl>
                                          <p:spTgt spid="22"/>
                                        </p:tgtEl>
                                        <p:attrNameLst>
                                          <p:attrName>fillcolor</p:attrName>
                                        </p:attrNameLst>
                                      </p:cBhvr>
                                      <p:to>
                                        <a:srgbClr val="00FF00"/>
                                      </p:to>
                                    </p:animClr>
                                    <p:set>
                                      <p:cBhvr>
                                        <p:cTn id="108" dur="500" fill="hold"/>
                                        <p:tgtEl>
                                          <p:spTgt spid="22"/>
                                        </p:tgtEl>
                                        <p:attrNameLst>
                                          <p:attrName>fill.type</p:attrName>
                                        </p:attrNameLst>
                                      </p:cBhvr>
                                      <p:to>
                                        <p:strVal val="solid"/>
                                      </p:to>
                                    </p:set>
                                    <p:set>
                                      <p:cBhvr>
                                        <p:cTn id="109" dur="500" fill="hold"/>
                                        <p:tgtEl>
                                          <p:spTgt spid="22"/>
                                        </p:tgtEl>
                                        <p:attrNameLst>
                                          <p:attrName>fill.on</p:attrName>
                                        </p:attrNameLst>
                                      </p:cBhvr>
                                      <p:to>
                                        <p:strVal val="true"/>
                                      </p:to>
                                    </p:set>
                                  </p:childTnLst>
                                </p:cTn>
                              </p:par>
                              <p:par>
                                <p:cTn id="110" presetID="19" presetClass="emph" presetSubtype="0" fill="hold" grpId="1" nodeType="withEffect">
                                  <p:stCondLst>
                                    <p:cond delay="0"/>
                                  </p:stCondLst>
                                  <p:childTnLst>
                                    <p:animClr clrSpc="rgb" dir="cw">
                                      <p:cBhvr override="childStyle">
                                        <p:cTn id="111" dur="500" fill="hold"/>
                                        <p:tgtEl>
                                          <p:spTgt spid="23"/>
                                        </p:tgtEl>
                                        <p:attrNameLst>
                                          <p:attrName>style.color</p:attrName>
                                        </p:attrNameLst>
                                      </p:cBhvr>
                                      <p:to>
                                        <a:srgbClr val="00FF00"/>
                                      </p:to>
                                    </p:animClr>
                                    <p:animClr clrSpc="rgb" dir="cw">
                                      <p:cBhvr>
                                        <p:cTn id="112" dur="500" fill="hold"/>
                                        <p:tgtEl>
                                          <p:spTgt spid="23"/>
                                        </p:tgtEl>
                                        <p:attrNameLst>
                                          <p:attrName>fillcolor</p:attrName>
                                        </p:attrNameLst>
                                      </p:cBhvr>
                                      <p:to>
                                        <a:srgbClr val="00FF00"/>
                                      </p:to>
                                    </p:animClr>
                                    <p:set>
                                      <p:cBhvr>
                                        <p:cTn id="113" dur="500" fill="hold"/>
                                        <p:tgtEl>
                                          <p:spTgt spid="23"/>
                                        </p:tgtEl>
                                        <p:attrNameLst>
                                          <p:attrName>fill.type</p:attrName>
                                        </p:attrNameLst>
                                      </p:cBhvr>
                                      <p:to>
                                        <p:strVal val="solid"/>
                                      </p:to>
                                    </p:set>
                                    <p:set>
                                      <p:cBhvr>
                                        <p:cTn id="114" dur="500" fill="hold"/>
                                        <p:tgtEl>
                                          <p:spTgt spid="23"/>
                                        </p:tgtEl>
                                        <p:attrNameLst>
                                          <p:attrName>fill.on</p:attrName>
                                        </p:attrNameLst>
                                      </p:cBhvr>
                                      <p:to>
                                        <p:strVal val="true"/>
                                      </p:to>
                                    </p:set>
                                  </p:childTnLst>
                                </p:cTn>
                              </p:par>
                              <p:par>
                                <p:cTn id="115" presetID="19" presetClass="emph" presetSubtype="0" fill="hold" grpId="1" nodeType="withEffect">
                                  <p:stCondLst>
                                    <p:cond delay="0"/>
                                  </p:stCondLst>
                                  <p:childTnLst>
                                    <p:animClr clrSpc="rgb" dir="cw">
                                      <p:cBhvr override="childStyle">
                                        <p:cTn id="116" dur="500" fill="hold"/>
                                        <p:tgtEl>
                                          <p:spTgt spid="24"/>
                                        </p:tgtEl>
                                        <p:attrNameLst>
                                          <p:attrName>style.color</p:attrName>
                                        </p:attrNameLst>
                                      </p:cBhvr>
                                      <p:to>
                                        <a:srgbClr val="00FF00"/>
                                      </p:to>
                                    </p:animClr>
                                    <p:animClr clrSpc="rgb" dir="cw">
                                      <p:cBhvr>
                                        <p:cTn id="117" dur="500" fill="hold"/>
                                        <p:tgtEl>
                                          <p:spTgt spid="24"/>
                                        </p:tgtEl>
                                        <p:attrNameLst>
                                          <p:attrName>fillcolor</p:attrName>
                                        </p:attrNameLst>
                                      </p:cBhvr>
                                      <p:to>
                                        <a:srgbClr val="00FF00"/>
                                      </p:to>
                                    </p:animClr>
                                    <p:set>
                                      <p:cBhvr>
                                        <p:cTn id="118" dur="500" fill="hold"/>
                                        <p:tgtEl>
                                          <p:spTgt spid="24"/>
                                        </p:tgtEl>
                                        <p:attrNameLst>
                                          <p:attrName>fill.type</p:attrName>
                                        </p:attrNameLst>
                                      </p:cBhvr>
                                      <p:to>
                                        <p:strVal val="solid"/>
                                      </p:to>
                                    </p:set>
                                    <p:set>
                                      <p:cBhvr>
                                        <p:cTn id="119" dur="500" fill="hold"/>
                                        <p:tgtEl>
                                          <p:spTgt spid="24"/>
                                        </p:tgtEl>
                                        <p:attrNameLst>
                                          <p:attrName>fill.on</p:attrName>
                                        </p:attrNameLst>
                                      </p:cBhvr>
                                      <p:to>
                                        <p:strVal val="true"/>
                                      </p:to>
                                    </p:set>
                                  </p:childTnLst>
                                </p:cTn>
                              </p:par>
                              <p:par>
                                <p:cTn id="120" presetID="19" presetClass="emph" presetSubtype="0" fill="hold" grpId="1" nodeType="withEffect">
                                  <p:stCondLst>
                                    <p:cond delay="0"/>
                                  </p:stCondLst>
                                  <p:childTnLst>
                                    <p:animClr clrSpc="rgb" dir="cw">
                                      <p:cBhvr override="childStyle">
                                        <p:cTn id="121" dur="500" fill="hold"/>
                                        <p:tgtEl>
                                          <p:spTgt spid="25"/>
                                        </p:tgtEl>
                                        <p:attrNameLst>
                                          <p:attrName>style.color</p:attrName>
                                        </p:attrNameLst>
                                      </p:cBhvr>
                                      <p:to>
                                        <a:srgbClr val="00FF00"/>
                                      </p:to>
                                    </p:animClr>
                                    <p:animClr clrSpc="rgb" dir="cw">
                                      <p:cBhvr>
                                        <p:cTn id="122" dur="500" fill="hold"/>
                                        <p:tgtEl>
                                          <p:spTgt spid="25"/>
                                        </p:tgtEl>
                                        <p:attrNameLst>
                                          <p:attrName>fillcolor</p:attrName>
                                        </p:attrNameLst>
                                      </p:cBhvr>
                                      <p:to>
                                        <a:srgbClr val="00FF00"/>
                                      </p:to>
                                    </p:animClr>
                                    <p:set>
                                      <p:cBhvr>
                                        <p:cTn id="123" dur="500" fill="hold"/>
                                        <p:tgtEl>
                                          <p:spTgt spid="25"/>
                                        </p:tgtEl>
                                        <p:attrNameLst>
                                          <p:attrName>fill.type</p:attrName>
                                        </p:attrNameLst>
                                      </p:cBhvr>
                                      <p:to>
                                        <p:strVal val="solid"/>
                                      </p:to>
                                    </p:set>
                                    <p:set>
                                      <p:cBhvr>
                                        <p:cTn id="124" dur="500" fill="hold"/>
                                        <p:tgtEl>
                                          <p:spTgt spid="25"/>
                                        </p:tgtEl>
                                        <p:attrNameLst>
                                          <p:attrName>fill.on</p:attrName>
                                        </p:attrNameLst>
                                      </p:cBhvr>
                                      <p:to>
                                        <p:strVal val="true"/>
                                      </p:to>
                                    </p:set>
                                  </p:childTnLst>
                                </p:cTn>
                              </p:par>
                              <p:par>
                                <p:cTn id="125" presetID="19" presetClass="emph" presetSubtype="0" fill="hold" grpId="1" nodeType="withEffect">
                                  <p:stCondLst>
                                    <p:cond delay="0"/>
                                  </p:stCondLst>
                                  <p:childTnLst>
                                    <p:animClr clrSpc="rgb" dir="cw">
                                      <p:cBhvr override="childStyle">
                                        <p:cTn id="126" dur="500" fill="hold"/>
                                        <p:tgtEl>
                                          <p:spTgt spid="26"/>
                                        </p:tgtEl>
                                        <p:attrNameLst>
                                          <p:attrName>style.color</p:attrName>
                                        </p:attrNameLst>
                                      </p:cBhvr>
                                      <p:to>
                                        <a:srgbClr val="00FF00"/>
                                      </p:to>
                                    </p:animClr>
                                    <p:animClr clrSpc="rgb" dir="cw">
                                      <p:cBhvr>
                                        <p:cTn id="127" dur="500" fill="hold"/>
                                        <p:tgtEl>
                                          <p:spTgt spid="26"/>
                                        </p:tgtEl>
                                        <p:attrNameLst>
                                          <p:attrName>fillcolor</p:attrName>
                                        </p:attrNameLst>
                                      </p:cBhvr>
                                      <p:to>
                                        <a:srgbClr val="00FF00"/>
                                      </p:to>
                                    </p:animClr>
                                    <p:set>
                                      <p:cBhvr>
                                        <p:cTn id="128" dur="500" fill="hold"/>
                                        <p:tgtEl>
                                          <p:spTgt spid="26"/>
                                        </p:tgtEl>
                                        <p:attrNameLst>
                                          <p:attrName>fill.type</p:attrName>
                                        </p:attrNameLst>
                                      </p:cBhvr>
                                      <p:to>
                                        <p:strVal val="solid"/>
                                      </p:to>
                                    </p:set>
                                    <p:set>
                                      <p:cBhvr>
                                        <p:cTn id="129" dur="500" fill="hold"/>
                                        <p:tgtEl>
                                          <p:spTgt spid="26"/>
                                        </p:tgtEl>
                                        <p:attrNameLst>
                                          <p:attrName>fill.on</p:attrName>
                                        </p:attrNameLst>
                                      </p:cBhvr>
                                      <p:to>
                                        <p:strVal val="true"/>
                                      </p:to>
                                    </p:set>
                                  </p:childTnLst>
                                </p:cTn>
                              </p:par>
                              <p:par>
                                <p:cTn id="130" presetID="19" presetClass="emph" presetSubtype="0" fill="hold" grpId="1" nodeType="withEffect">
                                  <p:stCondLst>
                                    <p:cond delay="0"/>
                                  </p:stCondLst>
                                  <p:childTnLst>
                                    <p:animClr clrSpc="rgb" dir="cw">
                                      <p:cBhvr override="childStyle">
                                        <p:cTn id="131" dur="500" fill="hold"/>
                                        <p:tgtEl>
                                          <p:spTgt spid="27"/>
                                        </p:tgtEl>
                                        <p:attrNameLst>
                                          <p:attrName>style.color</p:attrName>
                                        </p:attrNameLst>
                                      </p:cBhvr>
                                      <p:to>
                                        <a:srgbClr val="00FF00"/>
                                      </p:to>
                                    </p:animClr>
                                    <p:animClr clrSpc="rgb" dir="cw">
                                      <p:cBhvr>
                                        <p:cTn id="132" dur="500" fill="hold"/>
                                        <p:tgtEl>
                                          <p:spTgt spid="27"/>
                                        </p:tgtEl>
                                        <p:attrNameLst>
                                          <p:attrName>fillcolor</p:attrName>
                                        </p:attrNameLst>
                                      </p:cBhvr>
                                      <p:to>
                                        <a:srgbClr val="00FF00"/>
                                      </p:to>
                                    </p:animClr>
                                    <p:set>
                                      <p:cBhvr>
                                        <p:cTn id="133" dur="500" fill="hold"/>
                                        <p:tgtEl>
                                          <p:spTgt spid="27"/>
                                        </p:tgtEl>
                                        <p:attrNameLst>
                                          <p:attrName>fill.type</p:attrName>
                                        </p:attrNameLst>
                                      </p:cBhvr>
                                      <p:to>
                                        <p:strVal val="solid"/>
                                      </p:to>
                                    </p:set>
                                    <p:set>
                                      <p:cBhvr>
                                        <p:cTn id="134" dur="500" fill="hold"/>
                                        <p:tgtEl>
                                          <p:spTgt spid="27"/>
                                        </p:tgtEl>
                                        <p:attrNameLst>
                                          <p:attrName>fill.on</p:attrName>
                                        </p:attrNameLst>
                                      </p:cBhvr>
                                      <p:to>
                                        <p:strVal val="true"/>
                                      </p:to>
                                    </p:set>
                                  </p:childTnLst>
                                </p:cTn>
                              </p:par>
                              <p:par>
                                <p:cTn id="135" presetID="19" presetClass="emph" presetSubtype="0" fill="hold" grpId="1" nodeType="withEffect">
                                  <p:stCondLst>
                                    <p:cond delay="0"/>
                                  </p:stCondLst>
                                  <p:childTnLst>
                                    <p:animClr clrSpc="rgb" dir="cw">
                                      <p:cBhvr override="childStyle">
                                        <p:cTn id="136" dur="500" fill="hold"/>
                                        <p:tgtEl>
                                          <p:spTgt spid="28"/>
                                        </p:tgtEl>
                                        <p:attrNameLst>
                                          <p:attrName>style.color</p:attrName>
                                        </p:attrNameLst>
                                      </p:cBhvr>
                                      <p:to>
                                        <a:srgbClr val="00FF00"/>
                                      </p:to>
                                    </p:animClr>
                                    <p:animClr clrSpc="rgb" dir="cw">
                                      <p:cBhvr>
                                        <p:cTn id="137" dur="500" fill="hold"/>
                                        <p:tgtEl>
                                          <p:spTgt spid="28"/>
                                        </p:tgtEl>
                                        <p:attrNameLst>
                                          <p:attrName>fillcolor</p:attrName>
                                        </p:attrNameLst>
                                      </p:cBhvr>
                                      <p:to>
                                        <a:srgbClr val="00FF00"/>
                                      </p:to>
                                    </p:animClr>
                                    <p:set>
                                      <p:cBhvr>
                                        <p:cTn id="138" dur="500" fill="hold"/>
                                        <p:tgtEl>
                                          <p:spTgt spid="28"/>
                                        </p:tgtEl>
                                        <p:attrNameLst>
                                          <p:attrName>fill.type</p:attrName>
                                        </p:attrNameLst>
                                      </p:cBhvr>
                                      <p:to>
                                        <p:strVal val="solid"/>
                                      </p:to>
                                    </p:set>
                                    <p:set>
                                      <p:cBhvr>
                                        <p:cTn id="139" dur="500" fill="hold"/>
                                        <p:tgtEl>
                                          <p:spTgt spid="28"/>
                                        </p:tgtEl>
                                        <p:attrNameLst>
                                          <p:attrName>fill.on</p:attrName>
                                        </p:attrNameLst>
                                      </p:cBhvr>
                                      <p:to>
                                        <p:strVal val="true"/>
                                      </p:to>
                                    </p:set>
                                  </p:childTnLst>
                                </p:cTn>
                              </p:par>
                              <p:par>
                                <p:cTn id="140" presetID="19" presetClass="emph" presetSubtype="0" fill="hold" grpId="1" nodeType="withEffect">
                                  <p:stCondLst>
                                    <p:cond delay="0"/>
                                  </p:stCondLst>
                                  <p:childTnLst>
                                    <p:animClr clrSpc="rgb" dir="cw">
                                      <p:cBhvr override="childStyle">
                                        <p:cTn id="141" dur="500" fill="hold"/>
                                        <p:tgtEl>
                                          <p:spTgt spid="29"/>
                                        </p:tgtEl>
                                        <p:attrNameLst>
                                          <p:attrName>style.color</p:attrName>
                                        </p:attrNameLst>
                                      </p:cBhvr>
                                      <p:to>
                                        <a:srgbClr val="00FF00"/>
                                      </p:to>
                                    </p:animClr>
                                    <p:animClr clrSpc="rgb" dir="cw">
                                      <p:cBhvr>
                                        <p:cTn id="142" dur="500" fill="hold"/>
                                        <p:tgtEl>
                                          <p:spTgt spid="29"/>
                                        </p:tgtEl>
                                        <p:attrNameLst>
                                          <p:attrName>fillcolor</p:attrName>
                                        </p:attrNameLst>
                                      </p:cBhvr>
                                      <p:to>
                                        <a:srgbClr val="00FF00"/>
                                      </p:to>
                                    </p:animClr>
                                    <p:set>
                                      <p:cBhvr>
                                        <p:cTn id="143" dur="500" fill="hold"/>
                                        <p:tgtEl>
                                          <p:spTgt spid="29"/>
                                        </p:tgtEl>
                                        <p:attrNameLst>
                                          <p:attrName>fill.type</p:attrName>
                                        </p:attrNameLst>
                                      </p:cBhvr>
                                      <p:to>
                                        <p:strVal val="solid"/>
                                      </p:to>
                                    </p:set>
                                    <p:set>
                                      <p:cBhvr>
                                        <p:cTn id="144" dur="500" fill="hold"/>
                                        <p:tgtEl>
                                          <p:spTgt spid="29"/>
                                        </p:tgtEl>
                                        <p:attrNameLst>
                                          <p:attrName>fill.on</p:attrName>
                                        </p:attrNameLst>
                                      </p:cBhvr>
                                      <p:to>
                                        <p:strVal val="true"/>
                                      </p:to>
                                    </p:se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60"/>
                                        </p:tgtEl>
                                        <p:attrNameLst>
                                          <p:attrName>style.visibility</p:attrName>
                                        </p:attrNameLst>
                                      </p:cBhvr>
                                      <p:to>
                                        <p:strVal val="visible"/>
                                      </p:to>
                                    </p:set>
                                    <p:animEffect transition="in" filter="fade">
                                      <p:cBhvr>
                                        <p:cTn id="14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6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pencil of rays contains all views</a:t>
            </a:r>
            <a:endParaRPr lang="en-US" dirty="0"/>
          </a:p>
        </p:txBody>
      </p:sp>
      <p:pic>
        <p:nvPicPr>
          <p:cNvPr id="6" name="Content Placeholder 5" descr="Screen Shot 2015-04-12 at 10.13.03 PM.png"/>
          <p:cNvPicPr>
            <a:picLocks noGrp="1" noChangeAspect="1"/>
          </p:cNvPicPr>
          <p:nvPr>
            <p:ph idx="1"/>
          </p:nvPr>
        </p:nvPicPr>
        <p:blipFill>
          <a:blip r:embed="rId2">
            <a:extLst>
              <a:ext uri="{28A0092B-C50C-407E-A947-70E740481C1C}">
                <a14:useLocalDpi xmlns:a14="http://schemas.microsoft.com/office/drawing/2010/main" val="0"/>
              </a:ext>
            </a:extLst>
          </a:blip>
          <a:srcRect t="7378" b="7378"/>
          <a:stretch>
            <a:fillRect/>
          </a:stretch>
        </p:blipFill>
        <p:spPr>
          <a:xfrm>
            <a:off x="931518" y="1616531"/>
            <a:ext cx="7353757" cy="4044283"/>
          </a:xfrm>
        </p:spPr>
      </p:pic>
      <p:sp>
        <p:nvSpPr>
          <p:cNvPr id="7" name="TextBox 6"/>
          <p:cNvSpPr txBox="1"/>
          <p:nvPr/>
        </p:nvSpPr>
        <p:spPr>
          <a:xfrm>
            <a:off x="931518" y="5660815"/>
            <a:ext cx="5035702" cy="646331"/>
          </a:xfrm>
          <a:prstGeom prst="rect">
            <a:avLst/>
          </a:prstGeom>
          <a:noFill/>
        </p:spPr>
        <p:txBody>
          <a:bodyPr wrap="square" rtlCol="0">
            <a:spAutoFit/>
          </a:bodyPr>
          <a:lstStyle/>
          <a:p>
            <a:r>
              <a:rPr lang="en-US" dirty="0" smtClean="0"/>
              <a:t>Can generate any synthetic camera view as long as it has the same center of projection </a:t>
            </a:r>
            <a:endParaRPr lang="en-US" dirty="0"/>
          </a:p>
        </p:txBody>
      </p:sp>
    </p:spTree>
    <p:extLst>
      <p:ext uri="{BB962C8B-B14F-4D97-AF65-F5344CB8AC3E}">
        <p14:creationId xmlns:p14="http://schemas.microsoft.com/office/powerpoint/2010/main" val="2265395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do it?</a:t>
            </a:r>
            <a:endParaRPr lang="en-US" dirty="0"/>
          </a:p>
        </p:txBody>
      </p:sp>
      <p:sp>
        <p:nvSpPr>
          <p:cNvPr id="8" name="Content Placeholder 2"/>
          <p:cNvSpPr>
            <a:spLocks noGrp="1"/>
          </p:cNvSpPr>
          <p:nvPr>
            <p:ph idx="1"/>
          </p:nvPr>
        </p:nvSpPr>
        <p:spPr>
          <a:xfrm>
            <a:off x="457200" y="1600200"/>
            <a:ext cx="8229600" cy="4525963"/>
          </a:xfrm>
        </p:spPr>
        <p:txBody>
          <a:bodyPr>
            <a:normAutofit fontScale="92500" lnSpcReduction="20000"/>
          </a:bodyPr>
          <a:lstStyle/>
          <a:p>
            <a:pPr>
              <a:buNone/>
            </a:pPr>
            <a:r>
              <a:rPr lang="en-US" dirty="0" smtClean="0"/>
              <a:t>Basic Procedure:</a:t>
            </a:r>
          </a:p>
          <a:p>
            <a:pPr lvl="1"/>
            <a:r>
              <a:rPr lang="en-US" dirty="0" smtClean="0"/>
              <a:t>Take a sequence of images from the same position </a:t>
            </a:r>
          </a:p>
          <a:p>
            <a:pPr lvl="1"/>
            <a:r>
              <a:rPr lang="en-US" dirty="0" smtClean="0"/>
              <a:t>Rotate the camera about its optical center</a:t>
            </a:r>
          </a:p>
          <a:p>
            <a:pPr lvl="1"/>
            <a:r>
              <a:rPr lang="en-US" dirty="0" smtClean="0"/>
              <a:t>Compute transformation between second image and first</a:t>
            </a:r>
          </a:p>
          <a:p>
            <a:pPr lvl="1"/>
            <a:r>
              <a:rPr lang="en-US" dirty="0" smtClean="0"/>
              <a:t>Transform the second image overlap the first</a:t>
            </a:r>
          </a:p>
          <a:p>
            <a:pPr lvl="1"/>
            <a:r>
              <a:rPr lang="en-US" dirty="0" smtClean="0"/>
              <a:t>Blend the two together to create a mosaic</a:t>
            </a:r>
          </a:p>
          <a:p>
            <a:pPr lvl="1"/>
            <a:r>
              <a:rPr lang="en-US" dirty="0" smtClean="0"/>
              <a:t>If there are more images, repeat</a:t>
            </a:r>
          </a:p>
          <a:p>
            <a:r>
              <a:rPr lang="en-US" dirty="0" smtClean="0"/>
              <a:t>But wait, why should this work at all?</a:t>
            </a:r>
          </a:p>
          <a:p>
            <a:pPr lvl="1"/>
            <a:r>
              <a:rPr lang="en-US" dirty="0" smtClean="0"/>
              <a:t>What about 3D geometry of the scenes?</a:t>
            </a:r>
          </a:p>
          <a:p>
            <a:pPr lvl="1"/>
            <a:r>
              <a:rPr lang="en-US" dirty="0" smtClean="0"/>
              <a:t>Why aren’t we use it at all?</a:t>
            </a:r>
          </a:p>
          <a:p>
            <a:pPr>
              <a:buNone/>
            </a:pPr>
            <a:endParaRPr lang="en-US" dirty="0" smtClean="0"/>
          </a:p>
        </p:txBody>
      </p:sp>
    </p:spTree>
    <p:extLst>
      <p:ext uri="{BB962C8B-B14F-4D97-AF65-F5344CB8AC3E}">
        <p14:creationId xmlns:p14="http://schemas.microsoft.com/office/powerpoint/2010/main" val="8902842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Alignment</a:t>
            </a:r>
            <a:endParaRPr lang="en-US" dirty="0"/>
          </a:p>
        </p:txBody>
      </p:sp>
      <p:pic>
        <p:nvPicPr>
          <p:cNvPr id="4" name="Picture 3" descr="Screen Shot 2015-04-12 at 10.06.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8534400" cy="6311900"/>
          </a:xfrm>
          <a:prstGeom prst="rect">
            <a:avLst/>
          </a:prstGeom>
        </p:spPr>
      </p:pic>
      <p:sp>
        <p:nvSpPr>
          <p:cNvPr id="5" name="Rectangle 4"/>
          <p:cNvSpPr/>
          <p:nvPr/>
        </p:nvSpPr>
        <p:spPr>
          <a:xfrm>
            <a:off x="4572000" y="6298552"/>
            <a:ext cx="4572000" cy="646331"/>
          </a:xfrm>
          <a:prstGeom prst="rect">
            <a:avLst/>
          </a:prstGeom>
        </p:spPr>
        <p:txBody>
          <a:bodyPr>
            <a:spAutoFit/>
          </a:bodyPr>
          <a:lstStyle/>
          <a:p>
            <a:r>
              <a:rPr lang="en-US" dirty="0" smtClean="0"/>
              <a:t>http://</a:t>
            </a:r>
            <a:r>
              <a:rPr lang="en-US" dirty="0" err="1" smtClean="0"/>
              <a:t>www.inf.ethz.ch</a:t>
            </a:r>
            <a:r>
              <a:rPr lang="en-US" dirty="0" smtClean="0"/>
              <a:t>/personal/</a:t>
            </a:r>
            <a:r>
              <a:rPr lang="en-US" dirty="0" err="1" smtClean="0"/>
              <a:t>pomarc</a:t>
            </a:r>
            <a:r>
              <a:rPr lang="en-US" dirty="0" smtClean="0"/>
              <a:t>/courses/</a:t>
            </a:r>
            <a:r>
              <a:rPr lang="en-US" dirty="0" err="1" smtClean="0"/>
              <a:t>CompPhoto</a:t>
            </a:r>
            <a:r>
              <a:rPr lang="en-US" dirty="0" smtClean="0"/>
              <a:t>/cpv03.pdf</a:t>
            </a:r>
            <a:endParaRPr lang="en-US" dirty="0"/>
          </a:p>
        </p:txBody>
      </p:sp>
    </p:spTree>
    <p:extLst>
      <p:ext uri="{BB962C8B-B14F-4D97-AF65-F5344CB8AC3E}">
        <p14:creationId xmlns:p14="http://schemas.microsoft.com/office/powerpoint/2010/main" val="2141111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a:t>
            </a:r>
            <a:r>
              <a:rPr lang="en-US" dirty="0" err="1" smtClean="0"/>
              <a:t>reprojection</a:t>
            </a:r>
            <a:endParaRPr lang="en-US" dirty="0"/>
          </a:p>
        </p:txBody>
      </p:sp>
      <p:pic>
        <p:nvPicPr>
          <p:cNvPr id="6" name="Picture 5" descr="Screen Shot 2015-04-12 at 10.25.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2300" y="1618991"/>
            <a:ext cx="4254500" cy="4140200"/>
          </a:xfrm>
          <a:prstGeom prst="rect">
            <a:avLst/>
          </a:prstGeom>
        </p:spPr>
      </p:pic>
      <p:sp>
        <p:nvSpPr>
          <p:cNvPr id="7" name="TextBox 6"/>
          <p:cNvSpPr txBox="1"/>
          <p:nvPr/>
        </p:nvSpPr>
        <p:spPr>
          <a:xfrm>
            <a:off x="627322" y="3687179"/>
            <a:ext cx="3534431" cy="2308324"/>
          </a:xfrm>
          <a:prstGeom prst="rect">
            <a:avLst/>
          </a:prstGeom>
          <a:noFill/>
        </p:spPr>
        <p:txBody>
          <a:bodyPr wrap="square" rtlCol="0">
            <a:spAutoFit/>
          </a:bodyPr>
          <a:lstStyle/>
          <a:p>
            <a:r>
              <a:rPr lang="en-US" dirty="0" smtClean="0"/>
              <a:t>The mosaic  has a natural</a:t>
            </a:r>
          </a:p>
          <a:p>
            <a:r>
              <a:rPr lang="en-US" dirty="0" smtClean="0"/>
              <a:t>Interpretation in 3D</a:t>
            </a:r>
          </a:p>
          <a:p>
            <a:pPr marL="742950" lvl="1" indent="-285750">
              <a:buFont typeface="Arial"/>
              <a:buChar char="•"/>
            </a:pPr>
            <a:r>
              <a:rPr lang="en-US" dirty="0" smtClean="0"/>
              <a:t>The images are </a:t>
            </a:r>
            <a:r>
              <a:rPr lang="en-US" dirty="0" err="1" smtClean="0"/>
              <a:t>repojected</a:t>
            </a:r>
            <a:r>
              <a:rPr lang="en-US" dirty="0" smtClean="0"/>
              <a:t> onto a common plane</a:t>
            </a:r>
          </a:p>
          <a:p>
            <a:pPr marL="742950" lvl="1" indent="-285750">
              <a:buFont typeface="Arial"/>
              <a:buChar char="•"/>
            </a:pPr>
            <a:r>
              <a:rPr lang="en-US" dirty="0" smtClean="0"/>
              <a:t>The mosaic is formed on this plane</a:t>
            </a:r>
          </a:p>
          <a:p>
            <a:pPr marL="742950" lvl="1" indent="-285750">
              <a:buFont typeface="Arial"/>
              <a:buChar char="•"/>
            </a:pPr>
            <a:r>
              <a:rPr lang="en-US" dirty="0" smtClean="0"/>
              <a:t>Mosaic is a synthetic wide-angel camera</a:t>
            </a:r>
            <a:endParaRPr lang="en-US" dirty="0"/>
          </a:p>
        </p:txBody>
      </p:sp>
    </p:spTree>
    <p:extLst>
      <p:ext uri="{BB962C8B-B14F-4D97-AF65-F5344CB8AC3E}">
        <p14:creationId xmlns:p14="http://schemas.microsoft.com/office/powerpoint/2010/main" val="3362124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2-20 at 12.45.02 PM.png"/>
          <p:cNvPicPr>
            <a:picLocks noChangeAspect="1"/>
          </p:cNvPicPr>
          <p:nvPr/>
        </p:nvPicPr>
        <p:blipFill rotWithShape="1">
          <a:blip r:embed="rId2">
            <a:extLst>
              <a:ext uri="{28A0092B-C50C-407E-A947-70E740481C1C}">
                <a14:useLocalDpi xmlns:a14="http://schemas.microsoft.com/office/drawing/2010/main" val="0"/>
              </a:ext>
            </a:extLst>
          </a:blip>
          <a:srcRect l="-1970" t="39116"/>
          <a:stretch/>
        </p:blipFill>
        <p:spPr>
          <a:xfrm>
            <a:off x="-172890" y="2057400"/>
            <a:ext cx="9324133" cy="3073606"/>
          </a:xfrm>
          <a:prstGeom prst="rect">
            <a:avLst/>
          </a:prstGeom>
        </p:spPr>
      </p:pic>
    </p:spTree>
    <p:extLst>
      <p:ext uri="{BB962C8B-B14F-4D97-AF65-F5344CB8AC3E}">
        <p14:creationId xmlns:p14="http://schemas.microsoft.com/office/powerpoint/2010/main" val="618857215"/>
      </p:ext>
    </p:extLst>
  </p:cSld>
  <p:clrMapOvr>
    <a:masterClrMapping/>
  </p:clrMapOvr>
  <p:transition xmlns:p14="http://schemas.microsoft.com/office/powerpoint/2010/main" spd="med"/>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f\matrx #1#2{\left[&#10;    \begin{array}{#1} #2&#10;    \end{array} \right]} % real matrix (square brackets)&#10;\def\Rm{{\bf R}} % rotation matrix&#10;\[&#10; \matrx{c}{x'_i \\ y'_i \\ 1} \cong&#10; \matrx{cccc}{h_{00} &amp; h_{01} &amp; h_{02} \\&#10;       h_{10} &amp; h_{11} &amp; h_{12} \\&#10;       h_{20} &amp; h_{21} &amp; h_{22}}&#10; \matrx{c}{x_i \\ y_i \\  1}&#10;\]&#10;\end{document}&#10;"/>
  <p:tag name="EXTERNALNAME" val="Edittex"/>
  <p:tag name="BLEND" val="False"/>
  <p:tag name="TRANSPARENT" val="False"/>
  <p:tag name="BITMAPFORMAT" val="bmpmono"/>
  <p:tag name="DEBUGINTERACTIVE" val="True"/>
  <p:tag name="ORIGWIDTH" val="1161.875"/>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f\matrx #1#2{\left[&#10;    \begin{array}{#1} #2&#10;    \end{array} \right]} % real matrix (square brackets)&#10;\def\Rm{{\bf R}} % rotation matrix&#10;\[&#10; \matrx{c}{x'_i \\ y'_i \\ 1} \cong&#10; \matrx{cccc}{h_{00} &amp; h_{01} &amp; h_{02} \\&#10;       h_{10} &amp; h_{11} &amp; h_{12} \\&#10;       h_{20} &amp; h_{21} &amp; h_{22}}&#10; \matrx{c}{x_i \\ y_i \\  1}&#10;\]&#10;\end{document}&#10;"/>
  <p:tag name="EXTERNALNAME" val="Edittex"/>
  <p:tag name="BLEND" val="False"/>
  <p:tag name="TRANSPARENT" val="False"/>
  <p:tag name="BITMAPFORMAT" val="bmpmono"/>
  <p:tag name="DEBUGINTERACTIVE" val="True"/>
  <p:tag name="ORIGWIDTH" val="1161.875"/>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f\matrx #1#2{\left[&#10;    \begin{array}{#1} #2&#10;    \end{array} \right]} % real matrix (square brackets)&#10;\def\Rm{{\bf R}} % rotation matrix&#10;\begin{eqnarray*}&#10;x'_i &amp;=&amp; \frac{&#10;h_{00} x_i + h_{01} y_i  + h_{02}&#10;}{&#10;h_{20} x_i + h_{21} y_i  + h_{22} \quad&#10;} \\&#10;\\&#10;y'_i  &amp;=&amp; \frac{&#10;h_{10} x_i + h_{11} y_i  + h_{12}&#10;}{&#10;h_{20} x_i + h_{21} y_i  + h_{22} \quad&#10;}&#10;\end{eqnarray*}&#10;\end{document}&#10;"/>
  <p:tag name="EXTERNALNAME" val="Edittex"/>
  <p:tag name="BLEND" val="False"/>
  <p:tag name="TRANSPARENT" val="False"/>
  <p:tag name="BITMAPFORMAT" val="bmpmono"/>
  <p:tag name="DEBUGINTERACTIVE" val="True"/>
  <p:tag name="ORIGWIDTH" val="1083.625"/>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f\matrx #1#2{\left[&#10;    \begin{array}{#1} #2&#10;    \end{array} \right]} % real matrix (square brackets)&#10;\def\Rm{{\bf R}} % rotation matrix&#10;\[&#10; \matrx{c}{x'_i \\ y'_i \\ 1} \cong&#10; \matrx{cccc}{h_{00} &amp; h_{01} &amp; h_{02} \\&#10;       h_{10} &amp; h_{11} &amp; h_{12} \\&#10;       h_{20} &amp; h_{21} &amp; h_{22}}&#10; \matrx{c}{x_i \\ y_i \\  1}&#10;\]&#10;\end{document}&#10;"/>
  <p:tag name="EXTERNALNAME" val="Edittex"/>
  <p:tag name="BLEND" val="False"/>
  <p:tag name="TRANSPARENT" val="False"/>
  <p:tag name="BITMAPFORMAT" val="bmpmono"/>
  <p:tag name="DEBUGINTERACTIVE" val="True"/>
  <p:tag name="ORIGWIDTH" val="1161.875"/>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f\matrx #1#2{\left[&#10;    \begin{array}{#1} #2&#10;    \end{array} \right]} % real matrix (square brackets)&#10;\def\Rm{{\bf R}} % rotation matrix&#10;\begin{eqnarray*}&#10;x'_i &amp;=&amp; \frac{&#10;h_{00} x_i + h_{01} y_i  + h_{02}&#10;}{&#10;h_{20} x_i + h_{21} y_i  + h_{22} \quad&#10;} \\&#10;\\&#10;y'_i  &amp;=&amp; \frac{&#10;h_{10} x_i + h_{11} y_i  + h_{12}&#10;}{&#10;h_{20} x_i + h_{21} y_i  + h_{22} \quad&#10;}&#10;\end{eqnarray*}&#10;\end{document}&#10;"/>
  <p:tag name="EXTERNALNAME" val="Edittex"/>
  <p:tag name="BLEND" val="False"/>
  <p:tag name="TRANSPARENT" val="False"/>
  <p:tag name="BITMAPFORMAT" val="bmpmono"/>
  <p:tag name="DEBUGINTERACTIVE" val="True"/>
  <p:tag name="ORIGWIDTH" val="1083.625"/>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f\matrx #1#2{\left[&#10;    \begin{array}{#1} #2&#10;    \end{array} \right]} % real matrix (square brackets)&#10;\def\Rm{{\bf R}} % rotation matrix&#10;\begin{eqnarray*}&#10;x'_i (&#10;h_{20} x_i + h_{21} y_i  + h_{22}) &amp; = &amp; h_{00} x_i +h_{01} y_i +  h_{02} \\&#10;y'_i (&#10;h_{20} x_i + h_{21} y_i  + h_{22}) &amp; = &amp; &#10;h_{10} x_i + h_{11} y_i + h_{12}&#10;\end{eqnarray*}&#10;\end{document}&#10;"/>
  <p:tag name="EXTERNALNAME" val="Edittex"/>
  <p:tag name="BLEND" val="False"/>
  <p:tag name="TRANSPARENT" val="False"/>
  <p:tag name="BITMAPFORMAT" val="bmpmono"/>
  <p:tag name="DEBUGINTERACTIVE" val="True"/>
  <p:tag name="ORIGWIDTH" val="1773"/>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f\matrx #1#2{\left[&#10;    \begin{array}{#1} #2&#10;    \end{array} \right]} % real matrix (square brackets)&#10;\def\Rm{{\bf R}} % rotation matrix&#10;\[ &#10;\matrx{ccccccccc}{x_i &amp; y_i &amp; 1 &amp; 0 &amp; 0 &amp; 0 &amp; -x'_i x_i &amp; -x'_i y_i  &amp; -x'_i \\&#10;0 &amp; 0 &amp; 0 &amp; x_i &amp; y_i &amp; 1 &amp;  -y'_i x_i &amp; -y'_i y_i  &amp; -y'_i}&#10;\matrx{c}{ h_{00} \\ h_{01} \\ h_{02}  \\ h_{10} \\ h_{11} \\ h_{12} \\  h_{20} \\ h_{21} \\ h_{22} } =&#10; \matrx{c}{0 \\0}&#10;\]&#10;\end{document}&#10;"/>
  <p:tag name="EXTERNALNAME" val="Edittex"/>
  <p:tag name="BLEND" val="False"/>
  <p:tag name="TRANSPARENT" val="False"/>
  <p:tag name="BITMAPFORMAT" val="bmpmono"/>
  <p:tag name="DEBUGINTERACTIVE" val="True"/>
  <p:tag name="ORIGWIDTH" val="2039.375"/>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f\matrx #1#2{\left[&#10;    \begin{array}{#1} #2&#10;    \end{array} \right]} % real matrix (square brackets)&#10;\def\Rm{{\bf R}} % rotation matrix&#10;\begin{eqnarray*}&#10;x'_i (&#10;h_{20} x_i + h_{21} y_i  + h_{22}) &amp; = &amp; h_{00} x_i +h_{01} y_i +  h_{02} \\&#10;y'_i (&#10;h_{20} x_i + h_{21} y_i  + h_{22}) &amp; = &amp; &#10;h_{10} x_i + h_{11} y_i + h_{12}&#10;\end{eqnarray*}&#10;\end{document}&#10;"/>
  <p:tag name="EXTERNALNAME" val="Edittex"/>
  <p:tag name="BLEND" val="False"/>
  <p:tag name="TRANSPARENT" val="False"/>
  <p:tag name="BITMAPFORMAT" val="bmpmono"/>
  <p:tag name="DEBUGINTERACTIVE" val="True"/>
  <p:tag name="ORIGWIDTH" val="1773"/>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f\matrx #1#2{\left[&#10;    \begin{array}{#1} #2&#10;    \end{array} \right]} % real matrix (square brackets)&#10;\def\Rm{{\bf R}} % rotation matrix&#10;\[ &#10;\matrx{ccccccccc}{x_1 &amp; y_1 &amp; 1 &amp; 0 &amp; 0 &amp; 0 &amp; -x'_1 x_1 &amp; -x'_1 y_1  &amp; -x'_1 \\&#10;0 &amp; 0 &amp; 0 &amp; x_1 &amp; y_1 &amp; 1 &amp;  -y'_1 x_1 &amp; -y'_1 y_1  &amp; -y'_1 \\&#10;\multicolumn{9}{c}{\vdots} \\&#10;x_n &amp; y_n &amp; 1 &amp; 0 &amp; 0 &amp; 0 &amp; -x'_n x_n &amp; -x'_n y_n  &amp; -x'_n \\&#10;0 &amp; 0 &amp; 0 &amp; x_n &amp; y_n &amp; 1 &amp;  -y'_n x_n &amp; -y'_n y_n  &amp; -y'_n \\&#10;}&#10;\matrx{c}{ h_{00} \\ h_{01} \\ h_{02}  \\ h_{10} \\ h_{11} \\ h_{12} \\  h_{20} \\ h_{21} \\ h_{22} } =&#10; \matrx{c}{0 \\0 \\ \vdots \\0 \\ 0}&#10;\]&#10;\end{document}&#10;"/>
  <p:tag name="EXTERNALNAME" val="Edittex"/>
  <p:tag name="BLEND" val="False"/>
  <p:tag name="TRANSPARENT" val="False"/>
  <p:tag name="BITMAPFORMAT" val="bmpmono"/>
  <p:tag name="DEBUGINTERACTIVE" val="True"/>
  <p:tag name="ORIGWIDTH" val="2215.75"/>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minimize $\|\bf Ah - 0\|^2$&#10;\end{document}&#10;"/>
  <p:tag name="EXTERNALNAME" val="Edittex"/>
  <p:tag name="BLEND" val="False"/>
  <p:tag name="TRANSPARENT" val="False"/>
  <p:tag name="KEEPFILES" val="False"/>
  <p:tag name="DEBUGPAUSE" val="False"/>
  <p:tag name="RESOLUTION" val="300"/>
  <p:tag name="TIMEOUT" val="(none)"/>
  <p:tag name="BOXWIDTH" val="348"/>
  <p:tag name="BOXHEIGHT" val="276"/>
  <p:tag name="BOXFONT" val="10"/>
  <p:tag name="BOXWRAP" val="False"/>
  <p:tag name="WORKAROUNDTRANSPARENCYBUG" val="False"/>
  <p:tag name="BITMAPFORMAT" val="bmp256"/>
  <p:tag name="DEBUGINTERACTIVE" val="True"/>
  <p:tag name="ORIGWIDTH" val="193.875"/>
  <p:tag name="PICTUREFILESIZE" val="81878"/>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f\matrx #1#2{\left[&#10;    \begin{array}{#1} #2&#10;    \end{array} \right]} % real matrix (square brackets)&#10;\def\Rm{{\bf R}} % rotation matrix&#10;\[ &#10;\matrx{ccccccccc}{x_1 &amp; y_1 &amp; 1 &amp; 0 &amp; 0 &amp; 0 &amp; -x'_1 x_1 &amp; -x'_1 y_1  &amp; -x'_1 \\&#10;0 &amp; 0 &amp; 0 &amp; x_1 &amp; y_1 &amp; 1 &amp;  -y'_1 x_1 &amp; -y'_1 y_1  &amp; -y'_1 \\&#10;\multicolumn{9}{c}{\vdots} \\&#10;x_n &amp; y_n &amp; 1 &amp; 0 &amp; 0 &amp; 0 &amp; -x'_n x_n &amp; -x'_n y_n  &amp; -x'_n \\&#10;0 &amp; 0 &amp; 0 &amp; x_n &amp; y_n &amp; 1 &amp;  -y'_n x_n &amp; -y'_n y_n  &amp; -y'_n \\&#10;}&#10;\matrx{c}{ h_{00} \\ h_{01} \\ h_{02}  \\ h_{10} \\ h_{11} \\ h_{12} \\  h_{20} \\ h_{21} \\ h_{22} } =&#10; \matrx{c}{0 \\0 \\ \vdots \\0 \\ 0}&#10;\]&#10;\end{document}&#10;"/>
  <p:tag name="EXTERNALNAME" val="Edittex"/>
  <p:tag name="BLEND" val="False"/>
  <p:tag name="TRANSPARENT" val="False"/>
  <p:tag name="BITMAPFORMAT" val="bmpmono"/>
  <p:tag name="DEBUGINTERACTIVE" val="True"/>
  <p:tag name="ORIGWIDTH" val="2215.75"/>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minimize $\|\bf Ah - 0\|^2$&#10;\end{document}&#10;"/>
  <p:tag name="EXTERNALNAME" val="Edittex"/>
  <p:tag name="BLEND" val="False"/>
  <p:tag name="TRANSPARENT" val="False"/>
  <p:tag name="KEEPFILES" val="False"/>
  <p:tag name="DEBUGPAUSE" val="False"/>
  <p:tag name="RESOLUTION" val="300"/>
  <p:tag name="TIMEOUT" val="(none)"/>
  <p:tag name="BOXWIDTH" val="348"/>
  <p:tag name="BOXHEIGHT" val="276"/>
  <p:tag name="BOXFONT" val="10"/>
  <p:tag name="BOXWRAP" val="False"/>
  <p:tag name="WORKAROUNDTRANSPARENCYBUG" val="False"/>
  <p:tag name="BITMAPFORMAT" val="bmp256"/>
  <p:tag name="DEBUGINTERACTIVE" val="True"/>
  <p:tag name="ORIGWIDTH" val="193.875"/>
  <p:tag name="PICTUREFILESIZE" val="81878"/>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1101</TotalTime>
  <Words>1122</Words>
  <Application>Microsoft Macintosh PowerPoint</Application>
  <PresentationFormat>On-screen Show (4:3)</PresentationFormat>
  <Paragraphs>225</Paragraphs>
  <Slides>48</Slides>
  <Notes>16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1" baseType="lpstr">
      <vt:lpstr>Office Theme</vt:lpstr>
      <vt:lpstr>Photo Editor Photo</vt:lpstr>
      <vt:lpstr>Equation</vt:lpstr>
      <vt:lpstr>CSC 589  Lecture 22 Image Alignment and least square methods</vt:lpstr>
      <vt:lpstr>Final project</vt:lpstr>
      <vt:lpstr>Reading</vt:lpstr>
      <vt:lpstr>PowerPoint Presentation</vt:lpstr>
      <vt:lpstr>A pencil of rays contains all views</vt:lpstr>
      <vt:lpstr>How to do it?</vt:lpstr>
      <vt:lpstr>Image Alignment</vt:lpstr>
      <vt:lpstr>Image reprojection</vt:lpstr>
      <vt:lpstr>PowerPoint Presentation</vt:lpstr>
      <vt:lpstr>Homography</vt:lpstr>
      <vt:lpstr>Common problems in vision</vt:lpstr>
      <vt:lpstr>Alignment</vt:lpstr>
      <vt:lpstr>Computing transformations</vt:lpstr>
      <vt:lpstr>Simple case: translations</vt:lpstr>
      <vt:lpstr>Simple case: translations</vt:lpstr>
      <vt:lpstr>Another view</vt:lpstr>
      <vt:lpstr>Another view</vt:lpstr>
      <vt:lpstr>Least squares formulation</vt:lpstr>
      <vt:lpstr>Least squares formulation</vt:lpstr>
      <vt:lpstr>Least squares formulation</vt:lpstr>
      <vt:lpstr>Matrix Product mini-review</vt:lpstr>
      <vt:lpstr>Matrix manipulations with Numpy </vt:lpstr>
      <vt:lpstr>Least squares</vt:lpstr>
      <vt:lpstr>Least squares: find t to minimize</vt:lpstr>
      <vt:lpstr>Affine transformations</vt:lpstr>
      <vt:lpstr>Affine transformations</vt:lpstr>
      <vt:lpstr>Affine transformations</vt:lpstr>
      <vt:lpstr>Homographies</vt:lpstr>
      <vt:lpstr>Alternate formulation for homographies</vt:lpstr>
      <vt:lpstr>Solving for homographies</vt:lpstr>
      <vt:lpstr>Solving for homographies</vt:lpstr>
      <vt:lpstr>Solving for homographies</vt:lpstr>
      <vt:lpstr>Solving for homographies</vt:lpstr>
      <vt:lpstr>Homographies</vt:lpstr>
      <vt:lpstr>Solving for homographies</vt:lpstr>
      <vt:lpstr>Recap: Two Common Optimization Problems</vt:lpstr>
      <vt:lpstr>PowerPoint Presentation</vt:lpstr>
      <vt:lpstr>Least squares: linear regression</vt:lpstr>
      <vt:lpstr>Linear regression</vt:lpstr>
      <vt:lpstr>Linear regression</vt:lpstr>
      <vt:lpstr>Image Alignment Algorithm</vt:lpstr>
      <vt:lpstr>Outliers</vt:lpstr>
      <vt:lpstr>Robustness</vt:lpstr>
      <vt:lpstr>What can we do?</vt:lpstr>
      <vt:lpstr>Idea</vt:lpstr>
      <vt:lpstr>Counting inliers</vt:lpstr>
      <vt:lpstr>Counting inliers</vt:lpstr>
      <vt:lpstr>Counting inliers</vt:lpstr>
    </vt:vector>
  </TitlesOfParts>
  <Company>American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Bei Xiao</dc:creator>
  <cp:lastModifiedBy>Bei Xiao</cp:lastModifiedBy>
  <cp:revision>55</cp:revision>
  <dcterms:created xsi:type="dcterms:W3CDTF">2015-04-12T21:27:42Z</dcterms:created>
  <dcterms:modified xsi:type="dcterms:W3CDTF">2015-04-13T19:59:27Z</dcterms:modified>
</cp:coreProperties>
</file>