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79" r:id="rId5"/>
    <p:sldId id="280" r:id="rId6"/>
    <p:sldId id="281" r:id="rId7"/>
    <p:sldId id="284" r:id="rId8"/>
    <p:sldId id="283" r:id="rId9"/>
    <p:sldId id="285" r:id="rId10"/>
    <p:sldId id="286" r:id="rId11"/>
    <p:sldId id="289" r:id="rId12"/>
    <p:sldId id="287" r:id="rId13"/>
    <p:sldId id="288" r:id="rId14"/>
    <p:sldId id="290" r:id="rId15"/>
    <p:sldId id="292" r:id="rId16"/>
    <p:sldId id="293" r:id="rId17"/>
    <p:sldId id="291" r:id="rId18"/>
    <p:sldId id="261" r:id="rId19"/>
    <p:sldId id="274" r:id="rId20"/>
    <p:sldId id="273" r:id="rId21"/>
    <p:sldId id="259" r:id="rId22"/>
    <p:sldId id="260" r:id="rId23"/>
    <p:sldId id="262" r:id="rId24"/>
    <p:sldId id="266" r:id="rId25"/>
    <p:sldId id="264" r:id="rId26"/>
    <p:sldId id="263" r:id="rId27"/>
    <p:sldId id="271" r:id="rId28"/>
    <p:sldId id="272" r:id="rId29"/>
    <p:sldId id="267" r:id="rId30"/>
    <p:sldId id="269" r:id="rId31"/>
    <p:sldId id="268" r:id="rId32"/>
    <p:sldId id="270" r:id="rId33"/>
    <p:sldId id="275" r:id="rId34"/>
    <p:sldId id="277" r:id="rId35"/>
    <p:sldId id="27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88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70A0-8AC9-2B4F-8FC8-2ACEE1ADBE45}" type="datetimeFigureOut">
              <a:rPr lang="en-US" smtClean="0"/>
              <a:t>2/2/15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4D83F-8ED5-8E45-819B-D08FF44AA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6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docs.scipy.org</a:t>
            </a:r>
            <a:r>
              <a:rPr lang="en-US" dirty="0" smtClean="0"/>
              <a:t>/doc/</a:t>
            </a:r>
            <a:r>
              <a:rPr lang="en-US" dirty="0" err="1" smtClean="0"/>
              <a:t>numpy</a:t>
            </a:r>
            <a:r>
              <a:rPr lang="en-US" dirty="0" smtClean="0"/>
              <a:t>/reference/generated/</a:t>
            </a:r>
            <a:r>
              <a:rPr lang="en-US" dirty="0" err="1" smtClean="0"/>
              <a:t>numpy.gradient.html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4D83F-8ED5-8E45-819B-D08FF44AAC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3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[0 -1/4 0;</a:t>
            </a:r>
          </a:p>
          <a:p>
            <a:r>
              <a:rPr lang="en-US" dirty="0" smtClean="0">
                <a:latin typeface="Calibri" charset="0"/>
              </a:rPr>
              <a:t>-1/4 1 -1/4;</a:t>
            </a:r>
          </a:p>
          <a:p>
            <a:r>
              <a:rPr lang="en-US" dirty="0" smtClean="0">
                <a:latin typeface="Calibri" charset="0"/>
              </a:rPr>
              <a:t>0 -1/4 0]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[0 -1 1]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4D83F-8ED5-8E45-819B-D08FF44AAC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2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ourier New" charset="0"/>
                <a:cs typeface="Courier New" charset="0"/>
              </a:rPr>
              <a:t>a) G = D * B </a:t>
            </a:r>
          </a:p>
          <a:p>
            <a:r>
              <a:rPr lang="en-US" dirty="0" smtClean="0">
                <a:latin typeface="Courier New" charset="0"/>
                <a:cs typeface="Courier New" charset="0"/>
              </a:rPr>
              <a:t>b) A = B * C</a:t>
            </a:r>
          </a:p>
          <a:p>
            <a:r>
              <a:rPr lang="en-US" dirty="0" smtClean="0">
                <a:latin typeface="Courier New" charset="0"/>
                <a:cs typeface="Courier New" charset="0"/>
              </a:rPr>
              <a:t>c) F = D * E</a:t>
            </a:r>
          </a:p>
          <a:p>
            <a:r>
              <a:rPr lang="en-US" dirty="0" smtClean="0">
                <a:latin typeface="Courier New" charset="0"/>
                <a:cs typeface="Courier New" charset="0"/>
              </a:rPr>
              <a:t>d) I = D * 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4D83F-8ED5-8E45-819B-D08FF44AAC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2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docs.scipy.org</a:t>
            </a:r>
            <a:r>
              <a:rPr lang="en-US" dirty="0" smtClean="0"/>
              <a:t>/doc/scipy-0.14.0/reference/generated/</a:t>
            </a:r>
            <a:r>
              <a:rPr lang="en-US" dirty="0" err="1" smtClean="0"/>
              <a:t>scipy.ndimage.filters.median_filter.html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4D83F-8ED5-8E45-819B-D08FF44AAC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7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Things we can’t understand without thinking in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15BA1D-1A99-4BE2-BF35-3D84C933D4D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49C6-2717-B14A-8772-C44F6F8B153B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30C1-5E46-0640-9AA6-B4235E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1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49C6-2717-B14A-8772-C44F6F8B153B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30C1-5E46-0640-9AA6-B4235E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49C6-2717-B14A-8772-C44F6F8B153B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30C1-5E46-0640-9AA6-B4235E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5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49C6-2717-B14A-8772-C44F6F8B153B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30C1-5E46-0640-9AA6-B4235E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3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49C6-2717-B14A-8772-C44F6F8B153B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30C1-5E46-0640-9AA6-B4235E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2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49C6-2717-B14A-8772-C44F6F8B153B}" type="datetimeFigureOut">
              <a:rPr lang="en-US" smtClean="0"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30C1-5E46-0640-9AA6-B4235E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6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49C6-2717-B14A-8772-C44F6F8B153B}" type="datetimeFigureOut">
              <a:rPr lang="en-US" smtClean="0"/>
              <a:t>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30C1-5E46-0640-9AA6-B4235E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49C6-2717-B14A-8772-C44F6F8B153B}" type="datetimeFigureOut">
              <a:rPr lang="en-US" smtClean="0"/>
              <a:t>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30C1-5E46-0640-9AA6-B4235E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49C6-2717-B14A-8772-C44F6F8B153B}" type="datetimeFigureOut">
              <a:rPr lang="en-US" smtClean="0"/>
              <a:t>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30C1-5E46-0640-9AA6-B4235E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8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49C6-2717-B14A-8772-C44F6F8B153B}" type="datetimeFigureOut">
              <a:rPr lang="en-US" smtClean="0"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30C1-5E46-0640-9AA6-B4235E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6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49C6-2717-B14A-8772-C44F6F8B153B}" type="datetimeFigureOut">
              <a:rPr lang="en-US" smtClean="0"/>
              <a:t>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30C1-5E46-0640-9AA6-B4235E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549C6-2717-B14A-8772-C44F6F8B153B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530C1-5E46-0640-9AA6-B4235E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5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Relationship Id="rId3" Type="http://schemas.openxmlformats.org/officeDocument/2006/relationships/image" Target="../media/image27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CSC589 Introduction to Computer Vision</a:t>
            </a:r>
            <a:br>
              <a:rPr lang="en-US" dirty="0" smtClean="0"/>
            </a:br>
            <a:r>
              <a:rPr lang="en-US" dirty="0" smtClean="0"/>
              <a:t>Lecture 6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857" y="3886200"/>
            <a:ext cx="7112000" cy="1752600"/>
          </a:xfrm>
        </p:spPr>
        <p:txBody>
          <a:bodyPr/>
          <a:lstStyle/>
          <a:p>
            <a:r>
              <a:rPr lang="en-US" dirty="0" smtClean="0"/>
              <a:t>Image Derivative, Image-</a:t>
            </a:r>
            <a:r>
              <a:rPr lang="en-US" dirty="0" err="1" smtClean="0"/>
              <a:t>Denoising</a:t>
            </a:r>
            <a:endParaRPr lang="en-US" dirty="0" smtClean="0"/>
          </a:p>
          <a:p>
            <a:r>
              <a:rPr lang="en-US" dirty="0" smtClean="0"/>
              <a:t>Bei Xiao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7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 gradient: first order derivatives</a:t>
            </a:r>
            <a:endParaRPr lang="en-US" dirty="0"/>
          </a:p>
        </p:txBody>
      </p:sp>
      <p:pic>
        <p:nvPicPr>
          <p:cNvPr id="4" name="Content Placeholder 3" descr="Screen Shot 2015-02-01 at 10.16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7" b="43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829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 descr="jum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r="14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728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Usage in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s1 = </a:t>
            </a:r>
            <a:r>
              <a:rPr lang="en-US" sz="2400" dirty="0" err="1" smtClean="0">
                <a:effectLst/>
              </a:rPr>
              <a:t>np.array</a:t>
            </a:r>
            <a:r>
              <a:rPr lang="en-US" sz="2400" dirty="0" smtClean="0">
                <a:effectLst/>
              </a:rPr>
              <a:t>([1,1])</a:t>
            </a:r>
          </a:p>
          <a:p>
            <a:r>
              <a:rPr lang="en-US" sz="2400" dirty="0" smtClean="0">
                <a:effectLst/>
              </a:rPr>
              <a:t>dx = </a:t>
            </a:r>
            <a:r>
              <a:rPr lang="en-US" sz="2400" dirty="0" err="1" smtClean="0">
                <a:effectLst/>
              </a:rPr>
              <a:t>np.array</a:t>
            </a:r>
            <a:r>
              <a:rPr lang="en-US" sz="2400" dirty="0" smtClean="0">
                <a:effectLst/>
              </a:rPr>
              <a:t>([1,-1])</a:t>
            </a:r>
          </a:p>
          <a:p>
            <a:r>
              <a:rPr lang="en-US" sz="2400" dirty="0" err="1" smtClean="0">
                <a:effectLst/>
              </a:rPr>
              <a:t>dy</a:t>
            </a:r>
            <a:r>
              <a:rPr lang="en-US" sz="2400" dirty="0" smtClean="0">
                <a:effectLst/>
              </a:rPr>
              <a:t> = </a:t>
            </a:r>
            <a:r>
              <a:rPr lang="en-US" sz="2400" dirty="0" err="1" smtClean="0">
                <a:effectLst/>
              </a:rPr>
              <a:t>np.array</a:t>
            </a:r>
            <a:r>
              <a:rPr lang="en-US" sz="2400" dirty="0" smtClean="0">
                <a:effectLst/>
              </a:rPr>
              <a:t>([1,-1])</a:t>
            </a:r>
          </a:p>
          <a:p>
            <a:r>
              <a:rPr lang="en-US" sz="2400" dirty="0" smtClean="0">
                <a:effectLst/>
              </a:rPr>
              <a:t>x = ndimage.convolve1d(</a:t>
            </a:r>
            <a:r>
              <a:rPr lang="en-US" sz="2400" dirty="0" err="1" smtClean="0">
                <a:effectLst/>
              </a:rPr>
              <a:t>l,dx,axis</a:t>
            </a:r>
            <a:r>
              <a:rPr lang="en-US" sz="2400" dirty="0" smtClean="0">
                <a:effectLst/>
              </a:rPr>
              <a:t>= 0)</a:t>
            </a:r>
          </a:p>
          <a:p>
            <a:r>
              <a:rPr lang="en-US" sz="2400" dirty="0" err="1" smtClean="0">
                <a:effectLst/>
              </a:rPr>
              <a:t>gx_I</a:t>
            </a:r>
            <a:r>
              <a:rPr lang="en-US" sz="2400" dirty="0" smtClean="0">
                <a:effectLst/>
              </a:rPr>
              <a:t> = </a:t>
            </a:r>
            <a:r>
              <a:rPr lang="en-US" sz="2400" dirty="0" err="1" smtClean="0">
                <a:effectLst/>
              </a:rPr>
              <a:t>ndimage.convolve</a:t>
            </a:r>
            <a:r>
              <a:rPr lang="en-US" sz="2400" dirty="0" smtClean="0">
                <a:effectLst/>
              </a:rPr>
              <a:t>(</a:t>
            </a:r>
            <a:r>
              <a:rPr lang="en-US" sz="2400" dirty="0" err="1" smtClean="0">
                <a:effectLst/>
              </a:rPr>
              <a:t>x,s</a:t>
            </a:r>
            <a:r>
              <a:rPr lang="en-US" sz="2400" dirty="0" smtClean="0">
                <a:effectLst/>
              </a:rPr>
              <a:t>)</a:t>
            </a:r>
          </a:p>
          <a:p>
            <a:endParaRPr lang="en-US" sz="2400" dirty="0" smtClean="0">
              <a:effectLst/>
            </a:endParaRPr>
          </a:p>
        </p:txBody>
      </p:sp>
      <p:pic>
        <p:nvPicPr>
          <p:cNvPr id="5" name="Picture 4" descr="Screen Shot 2015-02-01 at 10.51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31" y="1417638"/>
            <a:ext cx="3284030" cy="2200192"/>
          </a:xfrm>
          <a:prstGeom prst="rect">
            <a:avLst/>
          </a:prstGeom>
        </p:spPr>
      </p:pic>
      <p:pic>
        <p:nvPicPr>
          <p:cNvPr id="7" name="Picture 6" descr="Screen Shot 2015-02-01 at 10.53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42" y="4612199"/>
            <a:ext cx="4826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Usage in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s1 = </a:t>
            </a:r>
            <a:r>
              <a:rPr lang="en-US" sz="2400" dirty="0" err="1" smtClean="0">
                <a:effectLst/>
              </a:rPr>
              <a:t>np.array</a:t>
            </a:r>
            <a:r>
              <a:rPr lang="en-US" sz="2400" dirty="0" smtClean="0">
                <a:effectLst/>
              </a:rPr>
              <a:t>([1,1])</a:t>
            </a:r>
          </a:p>
          <a:p>
            <a:r>
              <a:rPr lang="en-US" sz="2400" dirty="0" smtClean="0">
                <a:effectLst/>
              </a:rPr>
              <a:t>dx = </a:t>
            </a:r>
            <a:r>
              <a:rPr lang="en-US" sz="2400" dirty="0" err="1" smtClean="0">
                <a:effectLst/>
              </a:rPr>
              <a:t>np.array</a:t>
            </a:r>
            <a:r>
              <a:rPr lang="en-US" sz="2400" dirty="0" smtClean="0">
                <a:effectLst/>
              </a:rPr>
              <a:t>([1,-1])</a:t>
            </a:r>
          </a:p>
          <a:p>
            <a:r>
              <a:rPr lang="en-US" sz="2400" dirty="0" err="1" smtClean="0">
                <a:effectLst/>
              </a:rPr>
              <a:t>dy</a:t>
            </a:r>
            <a:r>
              <a:rPr lang="en-US" sz="2400" dirty="0" smtClean="0">
                <a:effectLst/>
              </a:rPr>
              <a:t> = </a:t>
            </a:r>
            <a:r>
              <a:rPr lang="en-US" sz="2400" dirty="0" err="1" smtClean="0">
                <a:effectLst/>
              </a:rPr>
              <a:t>np.array</a:t>
            </a:r>
            <a:r>
              <a:rPr lang="en-US" sz="2400" dirty="0" smtClean="0">
                <a:effectLst/>
              </a:rPr>
              <a:t>([1,-1])</a:t>
            </a:r>
          </a:p>
          <a:p>
            <a:r>
              <a:rPr lang="en-US" sz="2400" dirty="0" smtClean="0">
                <a:effectLst/>
              </a:rPr>
              <a:t>y = ndimage.convolve1d(</a:t>
            </a:r>
            <a:r>
              <a:rPr lang="en-US" sz="2400" dirty="0" err="1" smtClean="0">
                <a:effectLst/>
              </a:rPr>
              <a:t>l,dx,axis</a:t>
            </a:r>
            <a:r>
              <a:rPr lang="en-US" sz="2400" dirty="0" smtClean="0">
                <a:effectLst/>
              </a:rPr>
              <a:t>= 1)</a:t>
            </a:r>
          </a:p>
          <a:p>
            <a:r>
              <a:rPr lang="en-US" sz="2400" dirty="0" err="1" smtClean="0">
                <a:effectLst/>
              </a:rPr>
              <a:t>gy_I</a:t>
            </a:r>
            <a:r>
              <a:rPr lang="en-US" sz="2400" dirty="0" smtClean="0">
                <a:effectLst/>
              </a:rPr>
              <a:t> = </a:t>
            </a:r>
            <a:r>
              <a:rPr lang="en-US" sz="2400" dirty="0" err="1" smtClean="0">
                <a:effectLst/>
              </a:rPr>
              <a:t>ndimage.convolve</a:t>
            </a:r>
            <a:r>
              <a:rPr lang="en-US" sz="2400" dirty="0" smtClean="0">
                <a:effectLst/>
              </a:rPr>
              <a:t>(</a:t>
            </a:r>
            <a:r>
              <a:rPr lang="en-US" sz="2400" dirty="0" err="1" smtClean="0">
                <a:effectLst/>
              </a:rPr>
              <a:t>y,s</a:t>
            </a:r>
            <a:r>
              <a:rPr lang="en-US" sz="2400" dirty="0" smtClean="0">
                <a:effectLst/>
              </a:rPr>
              <a:t>)</a:t>
            </a:r>
          </a:p>
          <a:p>
            <a:endParaRPr lang="en-US" sz="2800" dirty="0" smtClean="0">
              <a:effectLst/>
            </a:endParaRPr>
          </a:p>
        </p:txBody>
      </p:sp>
      <p:pic>
        <p:nvPicPr>
          <p:cNvPr id="4" name="Picture 3" descr="Screen Shot 2015-02-01 at 10.51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64" y="1417638"/>
            <a:ext cx="3553335" cy="2278384"/>
          </a:xfrm>
          <a:prstGeom prst="rect">
            <a:avLst/>
          </a:prstGeom>
        </p:spPr>
      </p:pic>
      <p:pic>
        <p:nvPicPr>
          <p:cNvPr id="6" name="Picture 5" descr="Screen Shot 2015-02-01 at 10.53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" y="5029200"/>
            <a:ext cx="5041900" cy="182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765" y="4074206"/>
            <a:ext cx="6223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Or </a:t>
            </a:r>
            <a:r>
              <a:rPr lang="en-US" sz="2000" dirty="0" smtClean="0"/>
              <a:t>:    </a:t>
            </a:r>
            <a:r>
              <a:rPr lang="en-US" sz="2000" dirty="0" err="1" smtClean="0"/>
              <a:t>gx_I</a:t>
            </a:r>
            <a:r>
              <a:rPr lang="en-US" sz="2000" dirty="0" err="1"/>
              <a:t>,gy_I</a:t>
            </a:r>
            <a:r>
              <a:rPr lang="en-US" sz="2000" dirty="0"/>
              <a:t> = </a:t>
            </a:r>
            <a:r>
              <a:rPr lang="en-US" sz="2000" dirty="0" err="1"/>
              <a:t>np.gradient</a:t>
            </a:r>
            <a:r>
              <a:rPr lang="en-US" sz="2000" dirty="0"/>
              <a:t>(l)[:2]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62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switch the order of smoothing and gradient</a:t>
            </a:r>
            <a:endParaRPr lang="en-US" dirty="0"/>
          </a:p>
        </p:txBody>
      </p:sp>
      <p:pic>
        <p:nvPicPr>
          <p:cNvPr id="4" name="Content Placeholder 3" descr="Screen Shot 2015-02-01 at 10.58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5" b="10175"/>
          <a:stretch>
            <a:fillRect/>
          </a:stretch>
        </p:blipFill>
        <p:spPr>
          <a:xfrm>
            <a:off x="457200" y="16579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18520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simplify even more</a:t>
            </a:r>
            <a:endParaRPr lang="en-US" dirty="0"/>
          </a:p>
        </p:txBody>
      </p:sp>
      <p:pic>
        <p:nvPicPr>
          <p:cNvPr id="5" name="Content Placeholder 4" descr="Screen Shot 2015-02-01 at 11.01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8" b="106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77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derivative filter </a:t>
            </a:r>
            <a:endParaRPr lang="en-US" dirty="0"/>
          </a:p>
        </p:txBody>
      </p:sp>
      <p:pic>
        <p:nvPicPr>
          <p:cNvPr id="4" name="Content Placeholder 3" descr="Screen Shot 2015-02-01 at 11.02.2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1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861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Sobel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of averaging and gradient.</a:t>
            </a:r>
          </a:p>
          <a:p>
            <a:r>
              <a:rPr lang="en-US" dirty="0" smtClean="0"/>
              <a:t>An cross product of two 1 d filter, Gaussian and gradient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5-02-01 at 11.0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98" y="4146058"/>
            <a:ext cx="6462112" cy="17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93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</a:t>
            </a:r>
            <a:r>
              <a:rPr lang="en-US" dirty="0" smtClean="0"/>
              <a:t>Questions (please turn in your answer)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AutoNum type="arabicPeriod"/>
            </a:pPr>
            <a:r>
              <a:rPr lang="en-US" dirty="0" smtClean="0"/>
              <a:t>Write down a 3×3 filter that returns a positive value if the average value of the 4-adjacent neighbors is less than the center and a negative value otherwise.  Hint:  don’t forget the normalization factor.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Write down a filter that will compute the gradient in the x-direction</a:t>
            </a:r>
          </a:p>
          <a:p>
            <a:pPr marL="457200" lvl="1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gradx</a:t>
            </a:r>
            <a:r>
              <a:rPr lang="en-US" dirty="0" smtClean="0"/>
              <a:t>(</a:t>
            </a:r>
            <a:r>
              <a:rPr lang="en-US" dirty="0" err="1" smtClean="0"/>
              <a:t>y,x</a:t>
            </a:r>
            <a:r>
              <a:rPr lang="en-US" dirty="0" smtClean="0"/>
              <a:t>) = </a:t>
            </a:r>
            <a:r>
              <a:rPr lang="en-US" dirty="0" err="1" smtClean="0"/>
              <a:t>im</a:t>
            </a:r>
            <a:r>
              <a:rPr lang="en-US" dirty="0" smtClean="0"/>
              <a:t>(y,x+1)-</a:t>
            </a:r>
            <a:r>
              <a:rPr lang="en-US" dirty="0" err="1" smtClean="0"/>
              <a:t>im</a:t>
            </a:r>
            <a:r>
              <a:rPr lang="en-US" dirty="0" smtClean="0"/>
              <a:t>(</a:t>
            </a:r>
            <a:r>
              <a:rPr lang="en-US" dirty="0" err="1" smtClean="0"/>
              <a:t>y,x</a:t>
            </a:r>
            <a:r>
              <a:rPr lang="en-US" dirty="0" smtClean="0"/>
              <a:t>) for each </a:t>
            </a:r>
            <a:r>
              <a:rPr lang="en-US" dirty="0" err="1" smtClean="0"/>
              <a:t>x,y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2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01 at 6.12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268893"/>
            <a:ext cx="7858125" cy="540305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</a:t>
            </a:r>
            <a:r>
              <a:rPr lang="en-US" dirty="0" smtClean="0"/>
              <a:t>Questions (please turn in your answer)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9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Algebra</a:t>
            </a:r>
          </a:p>
          <a:p>
            <a:r>
              <a:rPr lang="en-US" dirty="0"/>
              <a:t>M</a:t>
            </a:r>
            <a:r>
              <a:rPr lang="en-US" dirty="0" smtClean="0"/>
              <a:t>atrix computation in Python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0845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noises in images</a:t>
            </a:r>
          </a:p>
          <a:p>
            <a:pPr lvl="1"/>
            <a:r>
              <a:rPr lang="en-US" dirty="0" smtClean="0"/>
              <a:t>Gaussian noise: Poor illumination, additive, independent for each pixel</a:t>
            </a:r>
          </a:p>
          <a:p>
            <a:pPr lvl="1"/>
            <a:r>
              <a:rPr lang="en-US" dirty="0" smtClean="0"/>
              <a:t>Salt and Pepper: Dead pixels on LCD monitor</a:t>
            </a:r>
          </a:p>
          <a:p>
            <a:pPr lvl="1"/>
            <a:r>
              <a:rPr lang="en-US" dirty="0" smtClean="0"/>
              <a:t>Film grain, poison distribution.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5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Noise</a:t>
            </a:r>
            <a:endParaRPr lang="en-US" dirty="0"/>
          </a:p>
        </p:txBody>
      </p:sp>
      <p:pic>
        <p:nvPicPr>
          <p:cNvPr id="7" name="Content Placeholder 6" descr="Screen Shot 2015-02-01 at 1.26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r="8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603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 Gaussian noise: Image + noise </a:t>
            </a:r>
          </a:p>
          <a:p>
            <a:r>
              <a:rPr lang="en-US" dirty="0" smtClean="0"/>
              <a:t>In Python:</a:t>
            </a: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FF0000"/>
                </a:solidFill>
                <a:effectLst/>
              </a:rPr>
              <a:t>noisy = l + 0.4 * </a:t>
            </a:r>
            <a:r>
              <a:rPr lang="en-US" sz="3000" dirty="0" err="1" smtClean="0">
                <a:solidFill>
                  <a:srgbClr val="FF0000"/>
                </a:solidFill>
                <a:effectLst/>
              </a:rPr>
              <a:t>l.std</a:t>
            </a:r>
            <a:r>
              <a:rPr lang="en-US" sz="3000" dirty="0" smtClean="0">
                <a:solidFill>
                  <a:srgbClr val="FF0000"/>
                </a:solidFill>
                <a:effectLst/>
              </a:rPr>
              <a:t>() *</a:t>
            </a:r>
            <a:r>
              <a:rPr lang="en-US" sz="3000" dirty="0" err="1" smtClean="0">
                <a:solidFill>
                  <a:srgbClr val="FF0000"/>
                </a:solidFill>
                <a:effectLst/>
              </a:rPr>
              <a:t>np.random.random</a:t>
            </a:r>
            <a:r>
              <a:rPr lang="en-US" sz="3000" dirty="0" smtClean="0">
                <a:solidFill>
                  <a:srgbClr val="FF0000"/>
                </a:solidFill>
                <a:effectLst/>
              </a:rPr>
              <a:t>(</a:t>
            </a:r>
            <a:r>
              <a:rPr lang="en-US" sz="3000" dirty="0" err="1" smtClean="0">
                <a:solidFill>
                  <a:srgbClr val="FF0000"/>
                </a:solidFill>
                <a:effectLst/>
              </a:rPr>
              <a:t>l.shape</a:t>
            </a:r>
            <a:r>
              <a:rPr lang="en-US" sz="3000" dirty="0" smtClean="0">
                <a:solidFill>
                  <a:srgbClr val="FF0000"/>
                </a:solidFill>
                <a:effectLst/>
              </a:rPr>
              <a:t>)</a:t>
            </a:r>
            <a:endParaRPr lang="en-US" sz="3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000" dirty="0" smtClean="0"/>
          </a:p>
          <a:p>
            <a:pPr marL="400050"/>
            <a:r>
              <a:rPr lang="en-US" dirty="0" smtClean="0"/>
              <a:t>Salt and Pepper noise</a:t>
            </a:r>
          </a:p>
          <a:p>
            <a:pPr marL="400050"/>
            <a:r>
              <a:rPr lang="en-US" sz="2800" dirty="0" smtClean="0"/>
              <a:t>Randomly replace pixels with white and black values</a:t>
            </a:r>
          </a:p>
          <a:p>
            <a:r>
              <a:rPr lang="en-US" dirty="0" smtClean="0"/>
              <a:t>In Python: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rgbClr val="FF0000"/>
                </a:solidFill>
                <a:effectLst/>
              </a:rPr>
              <a:t>num_salt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np.ceil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(0.05 *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l.size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* 0.5)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rgbClr val="FF0000"/>
                </a:solidFill>
                <a:effectLst/>
              </a:rPr>
              <a:t>coords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= [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np.random.randint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(0,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i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- 1,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int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num_salt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))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  <a:effectLst/>
              </a:rPr>
              <a:t>   for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i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in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l.shape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]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603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Filter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9308" y="5900311"/>
            <a:ext cx="645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Selecting one pixel as a time;  Not as efficient as Gaussian Filter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6146" y="1479596"/>
            <a:ext cx="624185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 = [2 80 6 3]</a:t>
            </a:r>
          </a:p>
          <a:p>
            <a:endParaRPr lang="en-US" sz="2400" dirty="0"/>
          </a:p>
          <a:p>
            <a:r>
              <a:rPr lang="en-US" sz="2400" dirty="0" smtClean="0"/>
              <a:t>The median filter has a window size 3</a:t>
            </a:r>
          </a:p>
          <a:p>
            <a:endParaRPr lang="en-US" sz="2400" dirty="0"/>
          </a:p>
          <a:p>
            <a:r>
              <a:rPr lang="en-US" sz="2400" dirty="0" smtClean="0"/>
              <a:t>The median filtered out signal y will be:</a:t>
            </a:r>
          </a:p>
          <a:p>
            <a:r>
              <a:rPr lang="en-US" sz="2400" dirty="0" smtClean="0"/>
              <a:t>Y[1] = Median [2 2 80] = 2</a:t>
            </a:r>
          </a:p>
          <a:p>
            <a:r>
              <a:rPr lang="en-US" sz="2400" dirty="0" smtClean="0"/>
              <a:t>Y[2] = Median  [2 80 6] = 6</a:t>
            </a:r>
          </a:p>
          <a:p>
            <a:r>
              <a:rPr lang="en-US" sz="2400" dirty="0" smtClean="0"/>
              <a:t>Y[3]  = Median[80 6 3] = 6</a:t>
            </a:r>
          </a:p>
          <a:p>
            <a:r>
              <a:rPr lang="en-US" sz="2400" dirty="0" smtClean="0"/>
              <a:t>Y[3]  = Median [6 3 3 ] = 3 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Notice the repeating of the first element</a:t>
            </a:r>
          </a:p>
        </p:txBody>
      </p:sp>
    </p:spTree>
    <p:extLst>
      <p:ext uri="{BB962C8B-B14F-4D97-AF65-F5344CB8AC3E}">
        <p14:creationId xmlns:p14="http://schemas.microsoft.com/office/powerpoint/2010/main" val="418100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Filter</a:t>
            </a:r>
            <a:endParaRPr lang="en-US" dirty="0"/>
          </a:p>
        </p:txBody>
      </p:sp>
      <p:pic>
        <p:nvPicPr>
          <p:cNvPr id="5" name="Picture 4" descr="Screen Shot 2015-02-01 at 4.48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6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3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the de-noisy results</a:t>
            </a:r>
            <a:endParaRPr lang="en-US" dirty="0"/>
          </a:p>
        </p:txBody>
      </p:sp>
      <p:pic>
        <p:nvPicPr>
          <p:cNvPr id="14" name="Content Placeholder 13" descr="Screen Shot 2015-02-01 at 5.05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14616"/>
          <a:stretch>
            <a:fillRect/>
          </a:stretch>
        </p:blipFill>
        <p:spPr>
          <a:xfrm>
            <a:off x="457200" y="1863525"/>
            <a:ext cx="8229600" cy="4525963"/>
          </a:xfrm>
        </p:spPr>
      </p:pic>
      <p:sp>
        <p:nvSpPr>
          <p:cNvPr id="15" name="TextBox 14"/>
          <p:cNvSpPr txBox="1"/>
          <p:nvPr/>
        </p:nvSpPr>
        <p:spPr>
          <a:xfrm>
            <a:off x="1734708" y="1293719"/>
            <a:ext cx="25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Noisy Image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529389" y="1293718"/>
            <a:ext cx="305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Gaussian filter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002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2-01 at 5.34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4" b="19524"/>
          <a:stretch>
            <a:fillRect/>
          </a:stretch>
        </p:blipFill>
        <p:spPr>
          <a:xfrm>
            <a:off x="488176" y="1832551"/>
            <a:ext cx="8092440" cy="4450530"/>
          </a:xfrm>
        </p:spPr>
      </p:pic>
      <p:sp>
        <p:nvSpPr>
          <p:cNvPr id="5" name="TextBox 4"/>
          <p:cNvSpPr txBox="1"/>
          <p:nvPr/>
        </p:nvSpPr>
        <p:spPr>
          <a:xfrm>
            <a:off x="1734708" y="1293719"/>
            <a:ext cx="25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Noisy Image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29389" y="1340188"/>
            <a:ext cx="3051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Gaussian filter</a:t>
            </a:r>
            <a:endParaRPr lang="en-US" sz="2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Comparison of the de-noisy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Filter</a:t>
            </a:r>
            <a:endParaRPr lang="en-US" dirty="0"/>
          </a:p>
        </p:txBody>
      </p:sp>
      <p:pic>
        <p:nvPicPr>
          <p:cNvPr id="4" name="Content Placeholder 3" descr="Screen Shot 2015-02-01 at 6.02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b="8953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3016250" y="5810250"/>
            <a:ext cx="3127375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01999" y="5969000"/>
            <a:ext cx="284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of a row of the image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9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Filter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16250" y="5810250"/>
            <a:ext cx="3127375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Median filter is edge preserving</a:t>
            </a:r>
          </a:p>
          <a:p>
            <a:endParaRPr lang="en-US" dirty="0"/>
          </a:p>
        </p:txBody>
      </p:sp>
      <p:pic>
        <p:nvPicPr>
          <p:cNvPr id="7" name="Picture 6" descr="Screen Shot 2015-02-01 at 6.05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1" y="2247292"/>
            <a:ext cx="6024563" cy="428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6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median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The median is a more robust average than the mean and a single very unrepresentative pixel in a neighborhood </a:t>
            </a:r>
            <a:r>
              <a:rPr lang="en-US" dirty="0" smtClean="0">
                <a:solidFill>
                  <a:srgbClr val="FF0000"/>
                </a:solidFill>
              </a:rPr>
              <a:t>will not </a:t>
            </a:r>
            <a:r>
              <a:rPr lang="en-US" dirty="0" smtClean="0"/>
              <a:t>affect the median value significantly. </a:t>
            </a:r>
          </a:p>
          <a:p>
            <a:pPr lvl="1"/>
            <a:r>
              <a:rPr lang="en-US" dirty="0" smtClean="0"/>
              <a:t>The median value must actually be from the image pixels, so the median filter does not create new unrealistic pixel values when the filter straddles an edge. </a:t>
            </a:r>
          </a:p>
          <a:p>
            <a:r>
              <a:rPr lang="en-US" dirty="0" smtClean="0"/>
              <a:t>Cons: </a:t>
            </a:r>
          </a:p>
          <a:p>
            <a:pPr lvl="1"/>
            <a:r>
              <a:rPr lang="en-US" dirty="0" smtClean="0"/>
              <a:t>selecting one pixel one time, not as efficient as Gaussian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4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More on Image derivatives</a:t>
            </a:r>
          </a:p>
          <a:p>
            <a:r>
              <a:rPr lang="en-US" dirty="0" smtClean="0"/>
              <a:t>Quiz</a:t>
            </a:r>
          </a:p>
          <a:p>
            <a:r>
              <a:rPr lang="en-US" dirty="0" smtClean="0"/>
              <a:t>Image </a:t>
            </a:r>
            <a:r>
              <a:rPr lang="en-US" dirty="0" smtClean="0"/>
              <a:t>De-noising</a:t>
            </a:r>
            <a:endParaRPr lang="en-US" dirty="0" smtClean="0"/>
          </a:p>
          <a:p>
            <a:r>
              <a:rPr lang="en-US" dirty="0" smtClean="0"/>
              <a:t>Median </a:t>
            </a:r>
            <a:r>
              <a:rPr lang="en-US" dirty="0" smtClean="0"/>
              <a:t>Filter</a:t>
            </a:r>
          </a:p>
          <a:p>
            <a:r>
              <a:rPr lang="en-US" dirty="0" smtClean="0"/>
              <a:t>Introduction to Frequency analysis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Homework is due today! Please follow hand-in instructions. Be sure to include your write-up document!!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5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Filter in </a:t>
            </a:r>
            <a:r>
              <a:rPr lang="en-US" dirty="0" err="1" smtClean="0"/>
              <a:t>Pyton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med_denoised</a:t>
            </a:r>
            <a:r>
              <a:rPr lang="en-US" dirty="0" smtClean="0">
                <a:effectLst/>
              </a:rPr>
              <a:t> = </a:t>
            </a:r>
            <a:r>
              <a:rPr lang="en-US" dirty="0" err="1" smtClean="0">
                <a:effectLst/>
              </a:rPr>
              <a:t>ndimage.median_filter</a:t>
            </a:r>
            <a:r>
              <a:rPr lang="en-US" dirty="0" smtClean="0">
                <a:effectLst/>
              </a:rPr>
              <a:t>(noisy, </a:t>
            </a:r>
            <a:r>
              <a:rPr lang="en-US" dirty="0" err="1" smtClean="0">
                <a:effectLst/>
              </a:rPr>
              <a:t>windowsize</a:t>
            </a:r>
            <a:r>
              <a:rPr lang="en-US" dirty="0" smtClean="0">
                <a:effectLst/>
              </a:rPr>
              <a:t>)</a:t>
            </a: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8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following image (uploaded in blackboard)  and explore the effect of median filtering with different neighborhood size</a:t>
            </a:r>
          </a:p>
          <a:p>
            <a:endParaRPr lang="en-US" dirty="0" smtClean="0"/>
          </a:p>
        </p:txBody>
      </p:sp>
      <p:pic>
        <p:nvPicPr>
          <p:cNvPr id="7" name="Picture 6" descr="bri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4" y="3389432"/>
            <a:ext cx="4404977" cy="309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5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Unlike Gaussian filter, median filter is nonlinear.</a:t>
            </a:r>
          </a:p>
          <a:p>
            <a:r>
              <a:rPr lang="en-US" sz="2800" dirty="0" smtClean="0"/>
              <a:t>Median [A(x) + B(x)] = median[A(x)] + median[B(x)] </a:t>
            </a:r>
          </a:p>
          <a:p>
            <a:r>
              <a:rPr lang="en-US" sz="2800" dirty="0" smtClean="0"/>
              <a:t>Illustrate this to yourself by performing smoothing and pixel addition (in the order above) to a set of test images</a:t>
            </a:r>
          </a:p>
          <a:p>
            <a:endParaRPr lang="en-US" dirty="0" smtClean="0"/>
          </a:p>
        </p:txBody>
      </p:sp>
      <p:pic>
        <p:nvPicPr>
          <p:cNvPr id="4" name="Picture 3" descr="stp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4391025"/>
            <a:ext cx="1593850" cy="1593850"/>
          </a:xfrm>
          <a:prstGeom prst="rect">
            <a:avLst/>
          </a:prstGeom>
        </p:spPr>
      </p:pic>
      <p:pic>
        <p:nvPicPr>
          <p:cNvPr id="5" name="Picture 4" descr="stp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4376738"/>
            <a:ext cx="1608137" cy="16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1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Image</a:t>
            </a:r>
            <a:endParaRPr lang="en-US" dirty="0"/>
          </a:p>
        </p:txBody>
      </p:sp>
      <p:pic>
        <p:nvPicPr>
          <p:cNvPr id="5" name="Content Placeholder 4" descr="Screen Shot 2015-02-01 at 6.17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3" b="50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802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983163"/>
          </a:xfrm>
        </p:spPr>
        <p:txBody>
          <a:bodyPr/>
          <a:lstStyle/>
          <a:p>
            <a:pPr marL="0"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Why do we get different, distance-dependent interpretations of hybrid images?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5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 cstate="print"/>
          <a:srcRect l="40038"/>
          <a:stretch>
            <a:fillRect/>
          </a:stretch>
        </p:blipFill>
        <p:spPr bwMode="auto">
          <a:xfrm>
            <a:off x="381000" y="2133600"/>
            <a:ext cx="41084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 cstate="print"/>
          <a:srcRect t="3383" r="74422" b="49260"/>
          <a:stretch>
            <a:fillRect/>
          </a:stretch>
        </p:blipFill>
        <p:spPr bwMode="auto">
          <a:xfrm>
            <a:off x="6553200" y="1981200"/>
            <a:ext cx="16906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 cstate="print"/>
          <a:srcRect t="54123" r="74422" b="3593"/>
          <a:stretch>
            <a:fillRect/>
          </a:stretch>
        </p:blipFill>
        <p:spPr bwMode="auto">
          <a:xfrm>
            <a:off x="6629400" y="4800600"/>
            <a:ext cx="15240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12"/>
          <p:cNvSpPr txBox="1">
            <a:spLocks noChangeArrowheads="1"/>
          </p:cNvSpPr>
          <p:nvPr/>
        </p:nvSpPr>
        <p:spPr bwMode="auto">
          <a:xfrm>
            <a:off x="5181600" y="3962400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48200" y="3276600"/>
            <a:ext cx="17526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4343400"/>
            <a:ext cx="18288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65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135563"/>
          </a:xfrm>
        </p:spPr>
        <p:txBody>
          <a:bodyPr/>
          <a:lstStyle/>
          <a:p>
            <a:pPr marL="0"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Why does the Gaussian give a nice smooth image, but the square filter give edgy artifacts?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9812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19812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0" y="19812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Gaussian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4648200" y="1981200"/>
            <a:ext cx="108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Box filter</a:t>
            </a:r>
          </a:p>
        </p:txBody>
      </p:sp>
    </p:spTree>
    <p:extLst>
      <p:ext uri="{BB962C8B-B14F-4D97-AF65-F5344CB8AC3E}">
        <p14:creationId xmlns:p14="http://schemas.microsoft.com/office/powerpoint/2010/main" val="178704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Image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order derivative  of Image I in x, and in y direction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4" descr="Screen Shot 2015-02-01 at 10.0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1" b="13051"/>
          <a:stretch>
            <a:fillRect/>
          </a:stretch>
        </p:blipFill>
        <p:spPr>
          <a:xfrm>
            <a:off x="609600" y="17526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6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 gradient: first order derivatives</a:t>
            </a:r>
            <a:endParaRPr lang="en-US" dirty="0"/>
          </a:p>
        </p:txBody>
      </p:sp>
      <p:pic>
        <p:nvPicPr>
          <p:cNvPr id="4" name="Content Placeholder 3" descr="Screen Shot 2015-02-01 at 9.56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" b="63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714875" y="6126163"/>
            <a:ext cx="325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</a:t>
            </a:r>
            <a:r>
              <a:rPr lang="en-US" dirty="0" err="1" smtClean="0"/>
              <a:t>Jianbo</a:t>
            </a:r>
            <a:r>
              <a:rPr lang="en-US" dirty="0" smtClean="0"/>
              <a:t> Shi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9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 gradient: first order derivatives</a:t>
            </a:r>
            <a:endParaRPr lang="en-US" dirty="0"/>
          </a:p>
        </p:txBody>
      </p:sp>
      <p:pic>
        <p:nvPicPr>
          <p:cNvPr id="13" name="Content Placeholder 12" descr="Screen Shot 2015-02-01 at 10.08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1" b="13321"/>
          <a:stretch>
            <a:fillRect/>
          </a:stretch>
        </p:blipFill>
        <p:spPr>
          <a:xfrm>
            <a:off x="457200" y="2139026"/>
            <a:ext cx="8229600" cy="4525963"/>
          </a:xfrm>
        </p:spPr>
      </p:pic>
      <p:pic>
        <p:nvPicPr>
          <p:cNvPr id="14" name="Picture 13" descr="Screen Shot 2015-02-01 at 10.08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1418"/>
            <a:ext cx="7927045" cy="975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5" y="6357091"/>
            <a:ext cx="325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</a:t>
            </a:r>
            <a:r>
              <a:rPr lang="en-US" dirty="0" err="1" smtClean="0"/>
              <a:t>Jianbo</a:t>
            </a:r>
            <a:r>
              <a:rPr lang="en-US" dirty="0" smtClean="0"/>
              <a:t> Shi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4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 gradient as </a:t>
            </a:r>
            <a:r>
              <a:rPr lang="en-US" smtClean="0"/>
              <a:t>convolution operation!</a:t>
            </a:r>
            <a:endParaRPr lang="en-US" dirty="0"/>
          </a:p>
        </p:txBody>
      </p:sp>
      <p:pic>
        <p:nvPicPr>
          <p:cNvPr id="2" name="Content Placeholder 1" descr="Screen Shot 2015-02-01 at 10.13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r="3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337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 gradient as convolution operation!</a:t>
            </a:r>
            <a:endParaRPr lang="en-US" dirty="0"/>
          </a:p>
        </p:txBody>
      </p:sp>
      <p:pic>
        <p:nvPicPr>
          <p:cNvPr id="9" name="Content Placeholder 8" descr="Screen Shot 2015-02-01 at 10.13.3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4" b="4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694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 gradient: first order derivatives</a:t>
            </a:r>
            <a:endParaRPr lang="en-US" dirty="0"/>
          </a:p>
        </p:txBody>
      </p:sp>
      <p:pic>
        <p:nvPicPr>
          <p:cNvPr id="9" name="Content Placeholder 8" descr="Screen Shot 2015-02-01 at 10.16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2" b="9662"/>
          <a:stretch>
            <a:fillRect/>
          </a:stretch>
        </p:blipFill>
        <p:spPr>
          <a:xfrm>
            <a:off x="457200" y="169642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0262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944</Words>
  <Application>Microsoft Macintosh PowerPoint</Application>
  <PresentationFormat>On-screen Show (4:3)</PresentationFormat>
  <Paragraphs>127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CSC589 Introduction to Computer Vision Lecture 6 </vt:lpstr>
      <vt:lpstr>Last lecture</vt:lpstr>
      <vt:lpstr>Today’s lecture</vt:lpstr>
      <vt:lpstr>Compute Image Gradient</vt:lpstr>
      <vt:lpstr>Compute gradient: first order derivatives</vt:lpstr>
      <vt:lpstr>Compute gradient: first order derivatives</vt:lpstr>
      <vt:lpstr>Compute gradient as convolution operation!</vt:lpstr>
      <vt:lpstr>Compute gradient as convolution operation!</vt:lpstr>
      <vt:lpstr>Compute gradient: first order derivatives</vt:lpstr>
      <vt:lpstr>Compute gradient: first order derivatives</vt:lpstr>
      <vt:lpstr>Example</vt:lpstr>
      <vt:lpstr>Usage in Python</vt:lpstr>
      <vt:lpstr>Usage in Python</vt:lpstr>
      <vt:lpstr>We can switch the order of smoothing and gradient</vt:lpstr>
      <vt:lpstr>We can simplify even more</vt:lpstr>
      <vt:lpstr>Smoothed derivative filter </vt:lpstr>
      <vt:lpstr>Sobel Filter</vt:lpstr>
      <vt:lpstr>Review Questions (please turn in your answer)</vt:lpstr>
      <vt:lpstr>Review Questions (please turn in your answer)</vt:lpstr>
      <vt:lpstr>Image Noise</vt:lpstr>
      <vt:lpstr>Image Noise</vt:lpstr>
      <vt:lpstr>Image Noise</vt:lpstr>
      <vt:lpstr>Median Filter</vt:lpstr>
      <vt:lpstr>Median Filter</vt:lpstr>
      <vt:lpstr>Comparison of the de-noisy results</vt:lpstr>
      <vt:lpstr>Comparison of the de-noisy results</vt:lpstr>
      <vt:lpstr>Median Filter</vt:lpstr>
      <vt:lpstr>Median Filter</vt:lpstr>
      <vt:lpstr>Pros and Cons of median filter</vt:lpstr>
      <vt:lpstr>Median Filter in Pyton</vt:lpstr>
      <vt:lpstr>Exercise</vt:lpstr>
      <vt:lpstr>Exercise</vt:lpstr>
      <vt:lpstr>Hybrid Image</vt:lpstr>
      <vt:lpstr>PowerPoint Presentation</vt:lpstr>
      <vt:lpstr>PowerPoint Presentation</vt:lpstr>
    </vt:vector>
  </TitlesOfParts>
  <Company>American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CSC589 Introduction to Computer Vision Lecture 6 </dc:title>
  <dc:creator>Bei Xiao</dc:creator>
  <cp:lastModifiedBy>Bei Xiao</cp:lastModifiedBy>
  <cp:revision>148</cp:revision>
  <dcterms:created xsi:type="dcterms:W3CDTF">2015-02-01T15:40:32Z</dcterms:created>
  <dcterms:modified xsi:type="dcterms:W3CDTF">2015-02-02T16:40:11Z</dcterms:modified>
</cp:coreProperties>
</file>