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29"/>
  </p:notesMasterIdLst>
  <p:sldIdLst>
    <p:sldId id="256" r:id="rId2"/>
    <p:sldId id="258" r:id="rId3"/>
    <p:sldId id="260" r:id="rId4"/>
    <p:sldId id="276" r:id="rId5"/>
    <p:sldId id="264" r:id="rId6"/>
    <p:sldId id="257" r:id="rId7"/>
    <p:sldId id="265" r:id="rId8"/>
    <p:sldId id="262" r:id="rId9"/>
    <p:sldId id="275" r:id="rId10"/>
    <p:sldId id="285" r:id="rId11"/>
    <p:sldId id="287" r:id="rId12"/>
    <p:sldId id="290" r:id="rId13"/>
    <p:sldId id="291" r:id="rId14"/>
    <p:sldId id="282" r:id="rId15"/>
    <p:sldId id="293" r:id="rId16"/>
    <p:sldId id="261" r:id="rId17"/>
    <p:sldId id="263" r:id="rId18"/>
    <p:sldId id="272" r:id="rId19"/>
    <p:sldId id="274" r:id="rId20"/>
    <p:sldId id="284" r:id="rId21"/>
    <p:sldId id="292" r:id="rId22"/>
    <p:sldId id="273" r:id="rId23"/>
    <p:sldId id="270" r:id="rId24"/>
    <p:sldId id="277" r:id="rId25"/>
    <p:sldId id="278" r:id="rId26"/>
    <p:sldId id="266"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813"/>
    <a:srgbClr val="FF1715"/>
    <a:srgbClr val="EB131A"/>
    <a:srgbClr val="1F4FA1"/>
    <a:srgbClr val="2355AB"/>
    <a:srgbClr val="548EFF"/>
    <a:srgbClr val="5287F2"/>
    <a:srgbClr val="3FDB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97" autoAdjust="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176556198445"/>
          <c:y val="0.0"/>
          <c:w val="0.731442270783026"/>
          <c:h val="0.914489203934225"/>
        </c:manualLayout>
      </c:layout>
      <c:barChart>
        <c:barDir val="bar"/>
        <c:grouping val="clustered"/>
        <c:varyColors val="0"/>
        <c:ser>
          <c:idx val="0"/>
          <c:order val="0"/>
          <c:tx>
            <c:strRef>
              <c:f>Sheet1!$B$1</c:f>
              <c:strCache>
                <c:ptCount val="1"/>
                <c:pt idx="0">
                  <c:v>PTSD</c:v>
                </c:pt>
              </c:strCache>
            </c:strRef>
          </c:tx>
          <c:spPr>
            <a:solidFill>
              <a:srgbClr val="1F4FA1"/>
            </a:solidFill>
            <a:ln>
              <a:solidFill>
                <a:schemeClr val="tx1"/>
              </a:solidFill>
            </a:ln>
          </c:spPr>
          <c:invertIfNegative val="0"/>
          <c:dLbls>
            <c:showLegendKey val="0"/>
            <c:showVal val="1"/>
            <c:showCatName val="0"/>
            <c:showSerName val="0"/>
            <c:showPercent val="0"/>
            <c:showBubbleSize val="0"/>
            <c:showLeaderLines val="0"/>
          </c:dLbls>
          <c:cat>
            <c:numRef>
              <c:f>Sheet1!$A$2:$A$3</c:f>
              <c:numCache>
                <c:formatCode>General</c:formatCode>
                <c:ptCount val="2"/>
              </c:numCache>
            </c:numRef>
          </c:cat>
          <c:val>
            <c:numRef>
              <c:f>Sheet1!$B$2:$B$3</c:f>
              <c:numCache>
                <c:formatCode>General</c:formatCode>
                <c:ptCount val="2"/>
                <c:pt idx="0" formatCode="0%">
                  <c:v>0.23</c:v>
                </c:pt>
              </c:numCache>
            </c:numRef>
          </c:val>
        </c:ser>
        <c:ser>
          <c:idx val="1"/>
          <c:order val="1"/>
          <c:tx>
            <c:strRef>
              <c:f>Sheet1!$C$1</c:f>
              <c:strCache>
                <c:ptCount val="1"/>
                <c:pt idx="0">
                  <c:v>No PTSD</c:v>
                </c:pt>
              </c:strCache>
            </c:strRef>
          </c:tx>
          <c:spPr>
            <a:solidFill>
              <a:srgbClr val="548EFF"/>
            </a:solidFill>
            <a:ln>
              <a:solidFill>
                <a:schemeClr val="tx1"/>
              </a:solidFill>
            </a:ln>
          </c:spPr>
          <c:invertIfNegative val="0"/>
          <c:dLbls>
            <c:showLegendKey val="0"/>
            <c:showVal val="1"/>
            <c:showCatName val="0"/>
            <c:showSerName val="0"/>
            <c:showPercent val="0"/>
            <c:showBubbleSize val="0"/>
            <c:showLeaderLines val="0"/>
          </c:dLbls>
          <c:cat>
            <c:numRef>
              <c:f>Sheet1!$A$2:$A$3</c:f>
              <c:numCache>
                <c:formatCode>General</c:formatCode>
                <c:ptCount val="2"/>
              </c:numCache>
            </c:numRef>
          </c:cat>
          <c:val>
            <c:numRef>
              <c:f>Sheet1!$C$2:$C$3</c:f>
              <c:numCache>
                <c:formatCode>General</c:formatCode>
                <c:ptCount val="2"/>
                <c:pt idx="0" formatCode="0%">
                  <c:v>0.09</c:v>
                </c:pt>
              </c:numCache>
            </c:numRef>
          </c:val>
        </c:ser>
        <c:dLbls>
          <c:showLegendKey val="0"/>
          <c:showVal val="0"/>
          <c:showCatName val="0"/>
          <c:showSerName val="0"/>
          <c:showPercent val="0"/>
          <c:showBubbleSize val="0"/>
        </c:dLbls>
        <c:gapWidth val="150"/>
        <c:axId val="2082258552"/>
        <c:axId val="2113840968"/>
      </c:barChart>
      <c:catAx>
        <c:axId val="2082258552"/>
        <c:scaling>
          <c:orientation val="minMax"/>
        </c:scaling>
        <c:delete val="1"/>
        <c:axPos val="l"/>
        <c:numFmt formatCode="General" sourceLinked="1"/>
        <c:majorTickMark val="out"/>
        <c:minorTickMark val="none"/>
        <c:tickLblPos val="nextTo"/>
        <c:crossAx val="2113840968"/>
        <c:crosses val="autoZero"/>
        <c:auto val="1"/>
        <c:lblAlgn val="ctr"/>
        <c:lblOffset val="100"/>
        <c:noMultiLvlLbl val="0"/>
      </c:catAx>
      <c:valAx>
        <c:axId val="2113840968"/>
        <c:scaling>
          <c:orientation val="minMax"/>
        </c:scaling>
        <c:delete val="0"/>
        <c:axPos val="b"/>
        <c:numFmt formatCode="0%" sourceLinked="1"/>
        <c:majorTickMark val="out"/>
        <c:minorTickMark val="none"/>
        <c:tickLblPos val="nextTo"/>
        <c:spPr>
          <a:ln>
            <a:solidFill>
              <a:srgbClr val="000000"/>
            </a:solidFill>
          </a:ln>
        </c:spPr>
        <c:crossAx val="2082258552"/>
        <c:crosses val="autoZero"/>
        <c:crossBetween val="between"/>
      </c:valAx>
    </c:plotArea>
    <c:legend>
      <c:legendPos val="r"/>
      <c:legendEntry>
        <c:idx val="0"/>
        <c:txPr>
          <a:bodyPr/>
          <a:lstStyle/>
          <a:p>
            <a:pPr>
              <a:defRPr sz="1800" b="1"/>
            </a:pPr>
            <a:endParaRPr lang="en-US"/>
          </a:p>
        </c:txPr>
      </c:legendEntry>
      <c:legendEntry>
        <c:idx val="1"/>
        <c:txPr>
          <a:bodyPr/>
          <a:lstStyle/>
          <a:p>
            <a:pPr>
              <a:defRPr sz="1800" b="1"/>
            </a:pPr>
            <a:endParaRPr lang="en-US"/>
          </a:p>
        </c:txPr>
      </c:legendEntry>
      <c:layout>
        <c:manualLayout>
          <c:xMode val="edge"/>
          <c:yMode val="edge"/>
          <c:x val="0.847847174134013"/>
          <c:y val="0.503659615285658"/>
          <c:w val="0.151774226426379"/>
          <c:h val="0.104083041833141"/>
        </c:manualLayout>
      </c:layout>
      <c:overlay val="0"/>
      <c:txPr>
        <a:bodyPr/>
        <a:lstStyle/>
        <a:p>
          <a:pPr>
            <a:defRPr sz="2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manualLayout>
          <c:layoutTarget val="inner"/>
          <c:xMode val="edge"/>
          <c:yMode val="edge"/>
          <c:x val="0.0"/>
          <c:y val="0.0659555308978031"/>
          <c:w val="0.594479217760827"/>
          <c:h val="0.868088938204394"/>
        </c:manualLayout>
      </c:layout>
      <c:pieChart>
        <c:varyColors val="1"/>
        <c:ser>
          <c:idx val="0"/>
          <c:order val="0"/>
          <c:tx>
            <c:strRef>
              <c:f>Sheet1!$B$1</c:f>
              <c:strCache>
                <c:ptCount val="1"/>
                <c:pt idx="0">
                  <c:v>Veterans with PTSD</c:v>
                </c:pt>
              </c:strCache>
            </c:strRef>
          </c:tx>
          <c:spPr>
            <a:solidFill>
              <a:srgbClr val="548EFF"/>
            </a:solidFill>
          </c:spPr>
          <c:dPt>
            <c:idx val="0"/>
            <c:bubble3D val="0"/>
            <c:explosion val="10"/>
            <c:spPr>
              <a:solidFill>
                <a:srgbClr val="548EFF"/>
              </a:solidFill>
              <a:ln>
                <a:solidFill>
                  <a:srgbClr val="000000"/>
                </a:solidFill>
              </a:ln>
            </c:spPr>
          </c:dPt>
          <c:dPt>
            <c:idx val="1"/>
            <c:bubble3D val="0"/>
            <c:spPr>
              <a:solidFill>
                <a:srgbClr val="1F4FA1"/>
              </a:solidFill>
              <a:ln>
                <a:solidFill>
                  <a:schemeClr val="tx1"/>
                </a:solidFill>
              </a:ln>
            </c:spPr>
          </c:dPt>
          <c:dLbls>
            <c:txPr>
              <a:bodyPr/>
              <a:lstStyle/>
              <a:p>
                <a:pPr>
                  <a:defRPr>
                    <a:solidFill>
                      <a:schemeClr val="bg1"/>
                    </a:solidFill>
                    <a:latin typeface="Avenir Next Condensed Medium"/>
                  </a:defRPr>
                </a:pPr>
                <a:endParaRPr lang="en-US"/>
              </a:p>
            </c:txPr>
            <c:dLblPos val="ctr"/>
            <c:showLegendKey val="0"/>
            <c:showVal val="0"/>
            <c:showCatName val="1"/>
            <c:showSerName val="0"/>
            <c:showPercent val="0"/>
            <c:showBubbleSize val="0"/>
            <c:showLeaderLines val="1"/>
          </c:dLbls>
          <c:cat>
            <c:strRef>
              <c:f>Sheet1!$A$2:$A$3</c:f>
              <c:strCache>
                <c:ptCount val="2"/>
                <c:pt idx="0">
                  <c:v>Heart Disease</c:v>
                </c:pt>
                <c:pt idx="1">
                  <c:v>No Heart Disease</c:v>
                </c:pt>
              </c:strCache>
            </c:strRef>
          </c:cat>
          <c:val>
            <c:numRef>
              <c:f>Sheet1!$B$2:$B$3</c:f>
              <c:numCache>
                <c:formatCode>General</c:formatCode>
                <c:ptCount val="2"/>
                <c:pt idx="0">
                  <c:v>21.0</c:v>
                </c:pt>
                <c:pt idx="1">
                  <c:v>79.0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rgbClr val="548EFF"/>
              </a:solidFill>
              <a:ln>
                <a:solidFill>
                  <a:schemeClr val="tx1"/>
                </a:solidFill>
              </a:ln>
            </c:spPr>
          </c:dPt>
          <c:dPt>
            <c:idx val="1"/>
            <c:bubble3D val="0"/>
            <c:spPr>
              <a:solidFill>
                <a:schemeClr val="accent3">
                  <a:lumMod val="50000"/>
                </a:schemeClr>
              </a:solidFill>
              <a:ln>
                <a:solidFill>
                  <a:schemeClr val="tx1"/>
                </a:solidFill>
              </a:ln>
            </c:spPr>
          </c:dPt>
          <c:cat>
            <c:strRef>
              <c:f>Sheet1!$A$2:$A$3</c:f>
              <c:strCache>
                <c:ptCount val="2"/>
                <c:pt idx="0">
                  <c:v>Hospitalization</c:v>
                </c:pt>
                <c:pt idx="1">
                  <c:v>No Hospitalization</c:v>
                </c:pt>
              </c:strCache>
            </c:strRef>
          </c:cat>
          <c:val>
            <c:numRef>
              <c:f>Sheet1!$B$2:$B$3</c:f>
              <c:numCache>
                <c:formatCode>General</c:formatCode>
                <c:ptCount val="2"/>
                <c:pt idx="0">
                  <c:v>77.0</c:v>
                </c:pt>
                <c:pt idx="1">
                  <c:v>33.0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8788278698681"/>
          <c:y val="0.420633320454109"/>
          <c:w val="0.289273741617618"/>
          <c:h val="0.144450915295136"/>
        </c:manualLayout>
      </c:layout>
      <c:overlay val="0"/>
      <c:txPr>
        <a:bodyPr/>
        <a:lstStyle/>
        <a:p>
          <a:pPr>
            <a:defRPr>
              <a:latin typeface="Avenir Next Condensed Medium"/>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dirty="0"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92751C6F-7812-744E-8964-5C6223BB5FBD}" type="presOf" srcId="{66553E4F-1DE7-1047-9DAB-414A218791A0}" destId="{625FE5F4-4C4D-2D46-A8EB-770EDF345DE2}" srcOrd="0" destOrd="0" presId="urn:microsoft.com/office/officeart/2005/8/layout/hChevron3"/>
    <dgm:cxn modelId="{E4B2F469-2258-F343-A5CF-CD7B03CAFFA6}" type="presOf" srcId="{5D23573C-8563-5448-A16E-4DBEE5E6F5DF}" destId="{E925103D-E6A2-014A-8607-A34E24A471AC}"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4E052791-7AF0-8B48-B683-8545E7950834}" type="presOf" srcId="{EAD1FD32-A8A6-B94D-ACA5-885AEA0AA574}" destId="{094A5C23-C82C-894F-B759-F18D3817343E}" srcOrd="0" destOrd="0" presId="urn:microsoft.com/office/officeart/2005/8/layout/hChevron3"/>
    <dgm:cxn modelId="{2A79886A-0ECA-1E4C-8FB0-ECC38FCF3531}" srcId="{EAD1FD32-A8A6-B94D-ACA5-885AEA0AA574}" destId="{DB8BF1D2-9027-7E42-9CE0-E128B5534226}" srcOrd="2" destOrd="0" parTransId="{C2FE1B1E-AEBB-7242-83B0-167A6F51D3F8}" sibTransId="{A282BAEA-ADFB-5D47-A336-E84132ABA9C5}"/>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AD3BA98A-4256-C24F-A376-9ED4EFB13E7A}" type="presOf" srcId="{82AFCEA7-84FA-4845-A26B-F7BBCE78D1AD}" destId="{6F1DCA77-B409-3741-B5DD-D1CE58E8937E}" srcOrd="0" destOrd="0" presId="urn:microsoft.com/office/officeart/2005/8/layout/hChevron3"/>
    <dgm:cxn modelId="{4C923E86-A52E-1E4C-9B53-60D2FA18895B}" type="presOf" srcId="{631B7B39-6E7B-4346-8C58-B71C174BA8C0}" destId="{85682D27-F37E-AD44-8804-4F6B0166C71F}" srcOrd="0" destOrd="0" presId="urn:microsoft.com/office/officeart/2005/8/layout/hChevron3"/>
    <dgm:cxn modelId="{18147AAA-307B-2F44-8620-B46AC20D5FC2}" type="presOf" srcId="{ADB234C4-B980-6546-ABE1-D97A6403AE97}" destId="{8EDF0AAD-66C5-024B-B087-3C138FA7D311}" srcOrd="0" destOrd="0" presId="urn:microsoft.com/office/officeart/2005/8/layout/hChevron3"/>
    <dgm:cxn modelId="{BFDA1D8E-2601-2048-8F81-07026DDB5203}" srcId="{EAD1FD32-A8A6-B94D-ACA5-885AEA0AA574}" destId="{66553E4F-1DE7-1047-9DAB-414A218791A0}" srcOrd="7" destOrd="0" parTransId="{3D21FAEC-F5CE-5143-8F09-27E6AC7ABB55}" sibTransId="{95DC310B-D340-A94B-965B-0DFB76C9DA52}"/>
    <dgm:cxn modelId="{09A86AD0-A255-354F-B09F-BABE6C2FD6DF}" type="presOf" srcId="{DB8BF1D2-9027-7E42-9CE0-E128B5534226}" destId="{817564C8-28CC-5A4B-8DB2-CF5C518DA5DE}" srcOrd="0" destOrd="0" presId="urn:microsoft.com/office/officeart/2005/8/layout/hChevron3"/>
    <dgm:cxn modelId="{494D60CD-CEC5-984D-BF7A-C7E4DF209EF7}" type="presOf" srcId="{791ECC42-994C-F448-BA3F-7BA29583BDAA}" destId="{1A24E510-0BCF-464C-8337-363880301F4A}" srcOrd="0" destOrd="0" presId="urn:microsoft.com/office/officeart/2005/8/layout/hChevron3"/>
    <dgm:cxn modelId="{A34F94A2-A721-9F48-97E6-5FD5FF57117D}" type="presOf" srcId="{E07EA384-107E-1F41-B477-2958FE3DA8C5}" destId="{D46F4234-38E3-8D47-AC2D-D3C9DCFAEDEF}" srcOrd="0" destOrd="0" presId="urn:microsoft.com/office/officeart/2005/8/layout/hChevron3"/>
    <dgm:cxn modelId="{40C255C0-A70D-F64E-9636-FDEA21954027}" type="presParOf" srcId="{094A5C23-C82C-894F-B759-F18D3817343E}" destId="{85682D27-F37E-AD44-8804-4F6B0166C71F}" srcOrd="0" destOrd="0" presId="urn:microsoft.com/office/officeart/2005/8/layout/hChevron3"/>
    <dgm:cxn modelId="{4CF097DC-990F-D746-AD6E-3ACEC4DF77B5}" type="presParOf" srcId="{094A5C23-C82C-894F-B759-F18D3817343E}" destId="{6D785D9A-60FF-FB4E-833E-D8E49D1961F2}" srcOrd="1" destOrd="0" presId="urn:microsoft.com/office/officeart/2005/8/layout/hChevron3"/>
    <dgm:cxn modelId="{C7EA4A47-8CD3-4542-93A8-D07132DD5A21}" type="presParOf" srcId="{094A5C23-C82C-894F-B759-F18D3817343E}" destId="{6F1DCA77-B409-3741-B5DD-D1CE58E8937E}" srcOrd="2" destOrd="0" presId="urn:microsoft.com/office/officeart/2005/8/layout/hChevron3"/>
    <dgm:cxn modelId="{B2A199F4-EDA9-D64A-B468-ADC6CF32A43D}" type="presParOf" srcId="{094A5C23-C82C-894F-B759-F18D3817343E}" destId="{9C3A2C56-4E8D-F04E-B99B-D1C7C673AEFC}" srcOrd="3" destOrd="0" presId="urn:microsoft.com/office/officeart/2005/8/layout/hChevron3"/>
    <dgm:cxn modelId="{6B145194-91F2-334C-85D0-955038596D66}" type="presParOf" srcId="{094A5C23-C82C-894F-B759-F18D3817343E}" destId="{817564C8-28CC-5A4B-8DB2-CF5C518DA5DE}" srcOrd="4" destOrd="0" presId="urn:microsoft.com/office/officeart/2005/8/layout/hChevron3"/>
    <dgm:cxn modelId="{9416CAC4-F2D6-CE44-A29B-F5A06AA110B5}" type="presParOf" srcId="{094A5C23-C82C-894F-B759-F18D3817343E}" destId="{AFCDDE61-6615-544C-8FB2-8BB59E3ED259}" srcOrd="5" destOrd="0" presId="urn:microsoft.com/office/officeart/2005/8/layout/hChevron3"/>
    <dgm:cxn modelId="{A0A77830-844A-FF4E-841D-0EE3C121F840}" type="presParOf" srcId="{094A5C23-C82C-894F-B759-F18D3817343E}" destId="{E925103D-E6A2-014A-8607-A34E24A471AC}" srcOrd="6" destOrd="0" presId="urn:microsoft.com/office/officeart/2005/8/layout/hChevron3"/>
    <dgm:cxn modelId="{B1662310-EE56-8B45-931C-AE27714F2EE6}" type="presParOf" srcId="{094A5C23-C82C-894F-B759-F18D3817343E}" destId="{FE91CE11-2068-1E4C-A7E4-A9B2924899E1}" srcOrd="7" destOrd="0" presId="urn:microsoft.com/office/officeart/2005/8/layout/hChevron3"/>
    <dgm:cxn modelId="{58EC23CA-AA91-2347-B324-A92309CBA793}" type="presParOf" srcId="{094A5C23-C82C-894F-B759-F18D3817343E}" destId="{8EDF0AAD-66C5-024B-B087-3C138FA7D311}" srcOrd="8" destOrd="0" presId="urn:microsoft.com/office/officeart/2005/8/layout/hChevron3"/>
    <dgm:cxn modelId="{86C67710-101F-664B-8ABD-F27C811B664C}" type="presParOf" srcId="{094A5C23-C82C-894F-B759-F18D3817343E}" destId="{D2681D33-25D0-014E-95BD-17353CE84D5B}" srcOrd="9" destOrd="0" presId="urn:microsoft.com/office/officeart/2005/8/layout/hChevron3"/>
    <dgm:cxn modelId="{FD6C8287-9DF6-FE47-90F5-EDFBC94924E1}" type="presParOf" srcId="{094A5C23-C82C-894F-B759-F18D3817343E}" destId="{D46F4234-38E3-8D47-AC2D-D3C9DCFAEDEF}" srcOrd="10" destOrd="0" presId="urn:microsoft.com/office/officeart/2005/8/layout/hChevron3"/>
    <dgm:cxn modelId="{AFDA0F74-1AD0-974E-BDC4-DBC4141FBFFB}" type="presParOf" srcId="{094A5C23-C82C-894F-B759-F18D3817343E}" destId="{A4085919-9935-1048-8982-CF9116738A3E}" srcOrd="11" destOrd="0" presId="urn:microsoft.com/office/officeart/2005/8/layout/hChevron3"/>
    <dgm:cxn modelId="{A1C6830F-DED7-044D-94E8-13F359DD5897}" type="presParOf" srcId="{094A5C23-C82C-894F-B759-F18D3817343E}" destId="{1A24E510-0BCF-464C-8337-363880301F4A}" srcOrd="12" destOrd="0" presId="urn:microsoft.com/office/officeart/2005/8/layout/hChevron3"/>
    <dgm:cxn modelId="{515EC8BE-6D5C-994A-BDB8-889EB18A8453}" type="presParOf" srcId="{094A5C23-C82C-894F-B759-F18D3817343E}" destId="{D272166C-B1FB-744E-BBB0-23C1404300DD}" srcOrd="13" destOrd="0" presId="urn:microsoft.com/office/officeart/2005/8/layout/hChevron3"/>
    <dgm:cxn modelId="{FB82CEA0-2A39-4C41-B088-890934D4B21D}"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F85899F-2DD5-584B-8AB0-6D60C2FAF564}" type="doc">
      <dgm:prSet loTypeId="urn:microsoft.com/office/officeart/2005/8/layout/vProcess5" loCatId="" qsTypeId="urn:microsoft.com/office/officeart/2005/8/quickstyle/simple3" qsCatId="simple" csTypeId="urn:microsoft.com/office/officeart/2005/8/colors/accent4_4" csCatId="accent4" phldr="1"/>
      <dgm:spPr/>
      <dgm:t>
        <a:bodyPr/>
        <a:lstStyle/>
        <a:p>
          <a:endParaRPr lang="en-US"/>
        </a:p>
      </dgm:t>
    </dgm:pt>
    <dgm:pt modelId="{744DC6D6-D8BE-2842-8731-33CF53F8223E}">
      <dgm:prSet phldrT="[Text]"/>
      <dgm:spPr>
        <a:ln>
          <a:solidFill>
            <a:schemeClr val="tx1"/>
          </a:solidFill>
        </a:ln>
      </dgm:spPr>
      <dgm:t>
        <a:bodyPr/>
        <a:lstStyle/>
        <a:p>
          <a:r>
            <a:rPr lang="en-US" dirty="0" smtClean="0">
              <a:latin typeface="Avenir Next Condensed Medium"/>
              <a:cs typeface="Avenir Next Condensed Medium"/>
            </a:rPr>
            <a:t>Invest in CardioMEMS</a:t>
          </a:r>
          <a:endParaRPr lang="en-US" dirty="0">
            <a:latin typeface="Avenir Next Condensed Medium"/>
            <a:cs typeface="Avenir Next Condensed Medium"/>
          </a:endParaRPr>
        </a:p>
      </dgm:t>
    </dgm:pt>
    <dgm:pt modelId="{76D83A07-4576-1A46-AD2E-DCFA22814D0C}" type="parTrans" cxnId="{F76250C7-1458-A14F-BD2B-7B9E82F29E19}">
      <dgm:prSet/>
      <dgm:spPr/>
      <dgm:t>
        <a:bodyPr/>
        <a:lstStyle/>
        <a:p>
          <a:endParaRPr lang="en-US"/>
        </a:p>
      </dgm:t>
    </dgm:pt>
    <dgm:pt modelId="{961404C3-CFB6-5942-A23B-C1D016A20869}" type="sibTrans" cxnId="{F76250C7-1458-A14F-BD2B-7B9E82F29E19}">
      <dgm:prSet/>
      <dgm:spPr>
        <a:ln>
          <a:solidFill>
            <a:srgbClr val="000000">
              <a:alpha val="90000"/>
            </a:srgbClr>
          </a:solidFill>
        </a:ln>
      </dgm:spPr>
      <dgm:t>
        <a:bodyPr/>
        <a:lstStyle/>
        <a:p>
          <a:endParaRPr lang="en-US"/>
        </a:p>
      </dgm:t>
    </dgm:pt>
    <dgm:pt modelId="{3AD710FB-1140-6B42-A29B-6D1ECB4F0E60}">
      <dgm:prSet phldrT="[Text]"/>
      <dgm:spPr>
        <a:ln>
          <a:solidFill>
            <a:srgbClr val="000000"/>
          </a:solidFill>
        </a:ln>
      </dgm:spPr>
      <dgm:t>
        <a:bodyPr/>
        <a:lstStyle/>
        <a:p>
          <a:r>
            <a:rPr lang="en-US" dirty="0" smtClean="0">
              <a:latin typeface="Avenir Next Condensed Medium"/>
              <a:cs typeface="Avenir Next Condensed Medium"/>
            </a:rPr>
            <a:t>Develop new PTSD Program </a:t>
          </a:r>
          <a:endParaRPr lang="en-US" dirty="0">
            <a:latin typeface="Avenir Next Condensed Medium"/>
            <a:cs typeface="Avenir Next Condensed Medium"/>
          </a:endParaRPr>
        </a:p>
      </dgm:t>
    </dgm:pt>
    <dgm:pt modelId="{5C22F334-6D8B-4D4B-9AFB-45819F22F4C7}" type="parTrans" cxnId="{10C4F513-3FF0-774F-9995-5A6D6386F631}">
      <dgm:prSet/>
      <dgm:spPr/>
      <dgm:t>
        <a:bodyPr/>
        <a:lstStyle/>
        <a:p>
          <a:endParaRPr lang="en-US"/>
        </a:p>
      </dgm:t>
    </dgm:pt>
    <dgm:pt modelId="{509EE452-51DC-1F4D-A7C7-4D18F2373E19}" type="sibTrans" cxnId="{10C4F513-3FF0-774F-9995-5A6D6386F631}">
      <dgm:prSet/>
      <dgm:spPr>
        <a:ln>
          <a:solidFill>
            <a:srgbClr val="000000">
              <a:alpha val="90000"/>
            </a:srgbClr>
          </a:solidFill>
        </a:ln>
      </dgm:spPr>
      <dgm:t>
        <a:bodyPr/>
        <a:lstStyle/>
        <a:p>
          <a:endParaRPr lang="en-US"/>
        </a:p>
      </dgm:t>
    </dgm:pt>
    <dgm:pt modelId="{B2BF0A92-DF9C-F046-99D4-08B6F4C89242}">
      <dgm:prSet phldrT="[Text]"/>
      <dgm:spPr>
        <a:ln>
          <a:solidFill>
            <a:srgbClr val="000000"/>
          </a:solidFill>
        </a:ln>
      </dgm:spPr>
      <dgm:t>
        <a:bodyPr/>
        <a:lstStyle/>
        <a:p>
          <a:r>
            <a:rPr lang="en-US" dirty="0" smtClean="0">
              <a:latin typeface="Avenir Next Condensed Medium"/>
              <a:cs typeface="Avenir Next Condensed Medium"/>
            </a:rPr>
            <a:t>Pilot Program</a:t>
          </a:r>
          <a:endParaRPr lang="en-US" dirty="0">
            <a:latin typeface="Avenir Next Condensed Medium"/>
            <a:cs typeface="Avenir Next Condensed Medium"/>
          </a:endParaRPr>
        </a:p>
      </dgm:t>
    </dgm:pt>
    <dgm:pt modelId="{9305DD1C-0D50-9C4C-8F6E-ED2F3CCA8279}" type="parTrans" cxnId="{53634EF3-AEDA-AD4B-BF6D-93B112626F2C}">
      <dgm:prSet/>
      <dgm:spPr/>
      <dgm:t>
        <a:bodyPr/>
        <a:lstStyle/>
        <a:p>
          <a:endParaRPr lang="en-US"/>
        </a:p>
      </dgm:t>
    </dgm:pt>
    <dgm:pt modelId="{32640CD6-3955-E842-98FD-868CC902B56A}" type="sibTrans" cxnId="{53634EF3-AEDA-AD4B-BF6D-93B112626F2C}">
      <dgm:prSet/>
      <dgm:spPr>
        <a:ln>
          <a:solidFill>
            <a:schemeClr val="tx1">
              <a:alpha val="90000"/>
            </a:schemeClr>
          </a:solidFill>
        </a:ln>
      </dgm:spPr>
      <dgm:t>
        <a:bodyPr/>
        <a:lstStyle/>
        <a:p>
          <a:endParaRPr lang="en-US"/>
        </a:p>
      </dgm:t>
    </dgm:pt>
    <dgm:pt modelId="{97E0F76F-37CF-D548-B5A3-B78F14510ED5}" type="pres">
      <dgm:prSet presAssocID="{0F85899F-2DD5-584B-8AB0-6D60C2FAF564}" presName="outerComposite" presStyleCnt="0">
        <dgm:presLayoutVars>
          <dgm:chMax val="5"/>
          <dgm:dir/>
          <dgm:resizeHandles val="exact"/>
        </dgm:presLayoutVars>
      </dgm:prSet>
      <dgm:spPr/>
      <dgm:t>
        <a:bodyPr/>
        <a:lstStyle/>
        <a:p>
          <a:endParaRPr lang="en-US"/>
        </a:p>
      </dgm:t>
    </dgm:pt>
    <dgm:pt modelId="{54730789-5BD4-3E4A-BF52-91155B582B84}" type="pres">
      <dgm:prSet presAssocID="{0F85899F-2DD5-584B-8AB0-6D60C2FAF564}" presName="dummyMaxCanvas" presStyleCnt="0">
        <dgm:presLayoutVars/>
      </dgm:prSet>
      <dgm:spPr/>
      <dgm:t>
        <a:bodyPr/>
        <a:lstStyle/>
        <a:p>
          <a:endParaRPr lang="en-US"/>
        </a:p>
      </dgm:t>
    </dgm:pt>
    <dgm:pt modelId="{88B5988C-E82A-B34F-8316-BDF4B8F6923F}" type="pres">
      <dgm:prSet presAssocID="{0F85899F-2DD5-584B-8AB0-6D60C2FAF564}" presName="ThreeNodes_1" presStyleLbl="node1" presStyleIdx="0" presStyleCnt="3" custLinFactNeighborY="1045">
        <dgm:presLayoutVars>
          <dgm:bulletEnabled val="1"/>
        </dgm:presLayoutVars>
      </dgm:prSet>
      <dgm:spPr/>
      <dgm:t>
        <a:bodyPr/>
        <a:lstStyle/>
        <a:p>
          <a:endParaRPr lang="en-US"/>
        </a:p>
      </dgm:t>
    </dgm:pt>
    <dgm:pt modelId="{4A540F16-B977-BE4C-BC5A-B2F13CA18E3E}" type="pres">
      <dgm:prSet presAssocID="{0F85899F-2DD5-584B-8AB0-6D60C2FAF564}" presName="ThreeNodes_2" presStyleLbl="node1" presStyleIdx="1" presStyleCnt="3">
        <dgm:presLayoutVars>
          <dgm:bulletEnabled val="1"/>
        </dgm:presLayoutVars>
      </dgm:prSet>
      <dgm:spPr/>
      <dgm:t>
        <a:bodyPr/>
        <a:lstStyle/>
        <a:p>
          <a:endParaRPr lang="en-US"/>
        </a:p>
      </dgm:t>
    </dgm:pt>
    <dgm:pt modelId="{A87F7A80-60E3-8042-8C5E-49506490B629}" type="pres">
      <dgm:prSet presAssocID="{0F85899F-2DD5-584B-8AB0-6D60C2FAF564}" presName="ThreeNodes_3" presStyleLbl="node1" presStyleIdx="2" presStyleCnt="3">
        <dgm:presLayoutVars>
          <dgm:bulletEnabled val="1"/>
        </dgm:presLayoutVars>
      </dgm:prSet>
      <dgm:spPr/>
      <dgm:t>
        <a:bodyPr/>
        <a:lstStyle/>
        <a:p>
          <a:endParaRPr lang="en-US"/>
        </a:p>
      </dgm:t>
    </dgm:pt>
    <dgm:pt modelId="{C0AE2F7D-8AC0-2B4E-BE15-2630ABC85335}" type="pres">
      <dgm:prSet presAssocID="{0F85899F-2DD5-584B-8AB0-6D60C2FAF564}" presName="ThreeConn_1-2" presStyleLbl="fgAccFollowNode1" presStyleIdx="0" presStyleCnt="2">
        <dgm:presLayoutVars>
          <dgm:bulletEnabled val="1"/>
        </dgm:presLayoutVars>
      </dgm:prSet>
      <dgm:spPr/>
      <dgm:t>
        <a:bodyPr/>
        <a:lstStyle/>
        <a:p>
          <a:endParaRPr lang="en-US"/>
        </a:p>
      </dgm:t>
    </dgm:pt>
    <dgm:pt modelId="{41565CCA-EA51-9341-9F39-23BC904DC7AF}" type="pres">
      <dgm:prSet presAssocID="{0F85899F-2DD5-584B-8AB0-6D60C2FAF564}" presName="ThreeConn_2-3" presStyleLbl="fgAccFollowNode1" presStyleIdx="1" presStyleCnt="2">
        <dgm:presLayoutVars>
          <dgm:bulletEnabled val="1"/>
        </dgm:presLayoutVars>
      </dgm:prSet>
      <dgm:spPr/>
      <dgm:t>
        <a:bodyPr/>
        <a:lstStyle/>
        <a:p>
          <a:endParaRPr lang="en-US"/>
        </a:p>
      </dgm:t>
    </dgm:pt>
    <dgm:pt modelId="{D13F4588-88AE-3640-8F13-86B533E6752A}" type="pres">
      <dgm:prSet presAssocID="{0F85899F-2DD5-584B-8AB0-6D60C2FAF564}" presName="ThreeNodes_1_text" presStyleLbl="node1" presStyleIdx="2" presStyleCnt="3">
        <dgm:presLayoutVars>
          <dgm:bulletEnabled val="1"/>
        </dgm:presLayoutVars>
      </dgm:prSet>
      <dgm:spPr/>
      <dgm:t>
        <a:bodyPr/>
        <a:lstStyle/>
        <a:p>
          <a:endParaRPr lang="en-US"/>
        </a:p>
      </dgm:t>
    </dgm:pt>
    <dgm:pt modelId="{EB263281-39FD-764E-AF82-09E4A42E2B11}" type="pres">
      <dgm:prSet presAssocID="{0F85899F-2DD5-584B-8AB0-6D60C2FAF564}" presName="ThreeNodes_2_text" presStyleLbl="node1" presStyleIdx="2" presStyleCnt="3">
        <dgm:presLayoutVars>
          <dgm:bulletEnabled val="1"/>
        </dgm:presLayoutVars>
      </dgm:prSet>
      <dgm:spPr/>
      <dgm:t>
        <a:bodyPr/>
        <a:lstStyle/>
        <a:p>
          <a:endParaRPr lang="en-US"/>
        </a:p>
      </dgm:t>
    </dgm:pt>
    <dgm:pt modelId="{DE86923D-D2D5-DE4A-A94C-B674E27106B9}" type="pres">
      <dgm:prSet presAssocID="{0F85899F-2DD5-584B-8AB0-6D60C2FAF564}" presName="ThreeNodes_3_text" presStyleLbl="node1" presStyleIdx="2" presStyleCnt="3">
        <dgm:presLayoutVars>
          <dgm:bulletEnabled val="1"/>
        </dgm:presLayoutVars>
      </dgm:prSet>
      <dgm:spPr/>
      <dgm:t>
        <a:bodyPr/>
        <a:lstStyle/>
        <a:p>
          <a:endParaRPr lang="en-US"/>
        </a:p>
      </dgm:t>
    </dgm:pt>
  </dgm:ptLst>
  <dgm:cxnLst>
    <dgm:cxn modelId="{77A44486-F917-6E47-BF90-3D070BC5F67F}" type="presOf" srcId="{744DC6D6-D8BE-2842-8731-33CF53F8223E}" destId="{D13F4588-88AE-3640-8F13-86B533E6752A}" srcOrd="1" destOrd="0" presId="urn:microsoft.com/office/officeart/2005/8/layout/vProcess5"/>
    <dgm:cxn modelId="{F76250C7-1458-A14F-BD2B-7B9E82F29E19}" srcId="{0F85899F-2DD5-584B-8AB0-6D60C2FAF564}" destId="{744DC6D6-D8BE-2842-8731-33CF53F8223E}" srcOrd="0" destOrd="0" parTransId="{76D83A07-4576-1A46-AD2E-DCFA22814D0C}" sibTransId="{961404C3-CFB6-5942-A23B-C1D016A20869}"/>
    <dgm:cxn modelId="{97182C5B-FCAE-594E-9CA0-005F4815862B}" type="presOf" srcId="{0F85899F-2DD5-584B-8AB0-6D60C2FAF564}" destId="{97E0F76F-37CF-D548-B5A3-B78F14510ED5}" srcOrd="0" destOrd="0" presId="urn:microsoft.com/office/officeart/2005/8/layout/vProcess5"/>
    <dgm:cxn modelId="{948F497C-A79E-A440-B4C2-B81E654B0FBD}" type="presOf" srcId="{B2BF0A92-DF9C-F046-99D4-08B6F4C89242}" destId="{A87F7A80-60E3-8042-8C5E-49506490B629}" srcOrd="0" destOrd="0" presId="urn:microsoft.com/office/officeart/2005/8/layout/vProcess5"/>
    <dgm:cxn modelId="{10C4F513-3FF0-774F-9995-5A6D6386F631}" srcId="{0F85899F-2DD5-584B-8AB0-6D60C2FAF564}" destId="{3AD710FB-1140-6B42-A29B-6D1ECB4F0E60}" srcOrd="1" destOrd="0" parTransId="{5C22F334-6D8B-4D4B-9AFB-45819F22F4C7}" sibTransId="{509EE452-51DC-1F4D-A7C7-4D18F2373E19}"/>
    <dgm:cxn modelId="{394D8E66-B4C6-574B-8DC5-B76EFA8EE626}" type="presOf" srcId="{509EE452-51DC-1F4D-A7C7-4D18F2373E19}" destId="{41565CCA-EA51-9341-9F39-23BC904DC7AF}" srcOrd="0" destOrd="0" presId="urn:microsoft.com/office/officeart/2005/8/layout/vProcess5"/>
    <dgm:cxn modelId="{107D2899-45E7-464D-83A7-86F697CA1078}" type="presOf" srcId="{3AD710FB-1140-6B42-A29B-6D1ECB4F0E60}" destId="{EB263281-39FD-764E-AF82-09E4A42E2B11}" srcOrd="1" destOrd="0" presId="urn:microsoft.com/office/officeart/2005/8/layout/vProcess5"/>
    <dgm:cxn modelId="{82D32574-1B79-2441-B9AA-09E6B28CDACD}" type="presOf" srcId="{961404C3-CFB6-5942-A23B-C1D016A20869}" destId="{C0AE2F7D-8AC0-2B4E-BE15-2630ABC85335}" srcOrd="0" destOrd="0" presId="urn:microsoft.com/office/officeart/2005/8/layout/vProcess5"/>
    <dgm:cxn modelId="{4DA0F641-0E56-024B-9108-DA548C1E4081}" type="presOf" srcId="{B2BF0A92-DF9C-F046-99D4-08B6F4C89242}" destId="{DE86923D-D2D5-DE4A-A94C-B674E27106B9}" srcOrd="1" destOrd="0" presId="urn:microsoft.com/office/officeart/2005/8/layout/vProcess5"/>
    <dgm:cxn modelId="{357FEAF4-80D2-634C-B6FB-2351E1377EA3}" type="presOf" srcId="{3AD710FB-1140-6B42-A29B-6D1ECB4F0E60}" destId="{4A540F16-B977-BE4C-BC5A-B2F13CA18E3E}" srcOrd="0" destOrd="0" presId="urn:microsoft.com/office/officeart/2005/8/layout/vProcess5"/>
    <dgm:cxn modelId="{AAB4F707-4567-ED48-AE91-1DD8531A9D30}" type="presOf" srcId="{744DC6D6-D8BE-2842-8731-33CF53F8223E}" destId="{88B5988C-E82A-B34F-8316-BDF4B8F6923F}" srcOrd="0" destOrd="0" presId="urn:microsoft.com/office/officeart/2005/8/layout/vProcess5"/>
    <dgm:cxn modelId="{53634EF3-AEDA-AD4B-BF6D-93B112626F2C}" srcId="{0F85899F-2DD5-584B-8AB0-6D60C2FAF564}" destId="{B2BF0A92-DF9C-F046-99D4-08B6F4C89242}" srcOrd="2" destOrd="0" parTransId="{9305DD1C-0D50-9C4C-8F6E-ED2F3CCA8279}" sibTransId="{32640CD6-3955-E842-98FD-868CC902B56A}"/>
    <dgm:cxn modelId="{D9330414-C175-BC45-B4D7-A2E142A7FFA0}" type="presParOf" srcId="{97E0F76F-37CF-D548-B5A3-B78F14510ED5}" destId="{54730789-5BD4-3E4A-BF52-91155B582B84}" srcOrd="0" destOrd="0" presId="urn:microsoft.com/office/officeart/2005/8/layout/vProcess5"/>
    <dgm:cxn modelId="{301644B6-1DF6-A74B-83E5-D099B47A374C}" type="presParOf" srcId="{97E0F76F-37CF-D548-B5A3-B78F14510ED5}" destId="{88B5988C-E82A-B34F-8316-BDF4B8F6923F}" srcOrd="1" destOrd="0" presId="urn:microsoft.com/office/officeart/2005/8/layout/vProcess5"/>
    <dgm:cxn modelId="{A729C863-6477-CD41-B6FB-283D95DD4B27}" type="presParOf" srcId="{97E0F76F-37CF-D548-B5A3-B78F14510ED5}" destId="{4A540F16-B977-BE4C-BC5A-B2F13CA18E3E}" srcOrd="2" destOrd="0" presId="urn:microsoft.com/office/officeart/2005/8/layout/vProcess5"/>
    <dgm:cxn modelId="{8806C923-681B-2D4E-926F-4668318E52D5}" type="presParOf" srcId="{97E0F76F-37CF-D548-B5A3-B78F14510ED5}" destId="{A87F7A80-60E3-8042-8C5E-49506490B629}" srcOrd="3" destOrd="0" presId="urn:microsoft.com/office/officeart/2005/8/layout/vProcess5"/>
    <dgm:cxn modelId="{9EAD39AC-6A92-284D-87F1-FE7D1145990E}" type="presParOf" srcId="{97E0F76F-37CF-D548-B5A3-B78F14510ED5}" destId="{C0AE2F7D-8AC0-2B4E-BE15-2630ABC85335}" srcOrd="4" destOrd="0" presId="urn:microsoft.com/office/officeart/2005/8/layout/vProcess5"/>
    <dgm:cxn modelId="{F7129788-F48F-F74C-BCF7-10D98022A7C7}" type="presParOf" srcId="{97E0F76F-37CF-D548-B5A3-B78F14510ED5}" destId="{41565CCA-EA51-9341-9F39-23BC904DC7AF}" srcOrd="5" destOrd="0" presId="urn:microsoft.com/office/officeart/2005/8/layout/vProcess5"/>
    <dgm:cxn modelId="{97A524BA-744E-C347-AB66-45B4A02F722E}" type="presParOf" srcId="{97E0F76F-37CF-D548-B5A3-B78F14510ED5}" destId="{D13F4588-88AE-3640-8F13-86B533E6752A}" srcOrd="6" destOrd="0" presId="urn:microsoft.com/office/officeart/2005/8/layout/vProcess5"/>
    <dgm:cxn modelId="{D0D8F4EA-6353-5F4D-92DF-F8685DE05772}" type="presParOf" srcId="{97E0F76F-37CF-D548-B5A3-B78F14510ED5}" destId="{EB263281-39FD-764E-AF82-09E4A42E2B11}" srcOrd="7" destOrd="0" presId="urn:microsoft.com/office/officeart/2005/8/layout/vProcess5"/>
    <dgm:cxn modelId="{E810FB5A-6905-2D43-86ED-A518F01367D0}" type="presParOf" srcId="{97E0F76F-37CF-D548-B5A3-B78F14510ED5}" destId="{DE86923D-D2D5-DE4A-A94C-B674E27106B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chemeClr val="tx2"/>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65354BBD-F44E-9545-9068-C8335D9FADDF}" type="presOf" srcId="{ADB234C4-B980-6546-ABE1-D97A6403AE97}" destId="{8EDF0AAD-66C5-024B-B087-3C138FA7D311}" srcOrd="0" destOrd="0" presId="urn:microsoft.com/office/officeart/2005/8/layout/hChevron3"/>
    <dgm:cxn modelId="{609EA985-97E7-9842-9930-920D142793BE}" type="presOf" srcId="{EAD1FD32-A8A6-B94D-ACA5-885AEA0AA574}" destId="{094A5C23-C82C-894F-B759-F18D3817343E}" srcOrd="0" destOrd="0" presId="urn:microsoft.com/office/officeart/2005/8/layout/hChevron3"/>
    <dgm:cxn modelId="{E0879B19-CC5B-3948-B6F1-746E4C0F2827}" type="presOf" srcId="{631B7B39-6E7B-4346-8C58-B71C174BA8C0}" destId="{85682D27-F37E-AD44-8804-4F6B0166C71F}" srcOrd="0" destOrd="0" presId="urn:microsoft.com/office/officeart/2005/8/layout/hChevron3"/>
    <dgm:cxn modelId="{48D6C62D-3E65-2B4F-9C33-12FB2FF67E43}" type="presOf" srcId="{66553E4F-1DE7-1047-9DAB-414A218791A0}" destId="{625FE5F4-4C4D-2D46-A8EB-770EDF345DE2}"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3E5A9698-464F-8D47-A446-2C97BE8ED136}" type="presOf" srcId="{E07EA384-107E-1F41-B477-2958FE3DA8C5}" destId="{D46F4234-38E3-8D47-AC2D-D3C9DCFAEDEF}"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4769A318-8231-FD4A-B436-B26D3978BB2A}" type="presOf" srcId="{DB8BF1D2-9027-7E42-9CE0-E128B5534226}" destId="{817564C8-28CC-5A4B-8DB2-CF5C518DA5DE}" srcOrd="0" destOrd="0" presId="urn:microsoft.com/office/officeart/2005/8/layout/hChevron3"/>
    <dgm:cxn modelId="{743FF8CE-C112-E24E-97B1-4EA86C31814C}" type="presOf" srcId="{82AFCEA7-84FA-4845-A26B-F7BBCE78D1AD}" destId="{6F1DCA77-B409-3741-B5DD-D1CE58E8937E}" srcOrd="0" destOrd="0" presId="urn:microsoft.com/office/officeart/2005/8/layout/hChevron3"/>
    <dgm:cxn modelId="{2A79886A-0ECA-1E4C-8FB0-ECC38FCF3531}" srcId="{EAD1FD32-A8A6-B94D-ACA5-885AEA0AA574}" destId="{DB8BF1D2-9027-7E42-9CE0-E128B5534226}" srcOrd="2" destOrd="0" parTransId="{C2FE1B1E-AEBB-7242-83B0-167A6F51D3F8}" sibTransId="{A282BAEA-ADFB-5D47-A336-E84132ABA9C5}"/>
    <dgm:cxn modelId="{6F20321B-D00B-C745-BC72-E9B8A50D8E95}" type="presOf" srcId="{5D23573C-8563-5448-A16E-4DBEE5E6F5DF}" destId="{E925103D-E6A2-014A-8607-A34E24A471AC}"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EA4B36FA-88B0-5C4B-AEF0-CC879F79DD79}" type="presOf" srcId="{791ECC42-994C-F448-BA3F-7BA29583BDAA}" destId="{1A24E510-0BCF-464C-8337-363880301F4A}" srcOrd="0" destOrd="0" presId="urn:microsoft.com/office/officeart/2005/8/layout/hChevron3"/>
    <dgm:cxn modelId="{E2F6148B-A43E-DB46-9AD7-A84E809BB2EE}" type="presParOf" srcId="{094A5C23-C82C-894F-B759-F18D3817343E}" destId="{85682D27-F37E-AD44-8804-4F6B0166C71F}" srcOrd="0" destOrd="0" presId="urn:microsoft.com/office/officeart/2005/8/layout/hChevron3"/>
    <dgm:cxn modelId="{3FEA9997-15EE-ED4C-AD8E-E7AB0CDB504C}" type="presParOf" srcId="{094A5C23-C82C-894F-B759-F18D3817343E}" destId="{6D785D9A-60FF-FB4E-833E-D8E49D1961F2}" srcOrd="1" destOrd="0" presId="urn:microsoft.com/office/officeart/2005/8/layout/hChevron3"/>
    <dgm:cxn modelId="{1A080F71-608B-1E42-BA61-5AFB0ACDE2BB}" type="presParOf" srcId="{094A5C23-C82C-894F-B759-F18D3817343E}" destId="{6F1DCA77-B409-3741-B5DD-D1CE58E8937E}" srcOrd="2" destOrd="0" presId="urn:microsoft.com/office/officeart/2005/8/layout/hChevron3"/>
    <dgm:cxn modelId="{9B31D35C-A63C-B449-BFA9-258C9E11E4F5}" type="presParOf" srcId="{094A5C23-C82C-894F-B759-F18D3817343E}" destId="{9C3A2C56-4E8D-F04E-B99B-D1C7C673AEFC}" srcOrd="3" destOrd="0" presId="urn:microsoft.com/office/officeart/2005/8/layout/hChevron3"/>
    <dgm:cxn modelId="{01898743-E6FB-1846-AB8F-E56838F50E46}" type="presParOf" srcId="{094A5C23-C82C-894F-B759-F18D3817343E}" destId="{817564C8-28CC-5A4B-8DB2-CF5C518DA5DE}" srcOrd="4" destOrd="0" presId="urn:microsoft.com/office/officeart/2005/8/layout/hChevron3"/>
    <dgm:cxn modelId="{68D97491-D0F3-284B-883D-BEFC50C95D42}" type="presParOf" srcId="{094A5C23-C82C-894F-B759-F18D3817343E}" destId="{AFCDDE61-6615-544C-8FB2-8BB59E3ED259}" srcOrd="5" destOrd="0" presId="urn:microsoft.com/office/officeart/2005/8/layout/hChevron3"/>
    <dgm:cxn modelId="{1134B651-DCCD-0444-A168-A02766D747BC}" type="presParOf" srcId="{094A5C23-C82C-894F-B759-F18D3817343E}" destId="{E925103D-E6A2-014A-8607-A34E24A471AC}" srcOrd="6" destOrd="0" presId="urn:microsoft.com/office/officeart/2005/8/layout/hChevron3"/>
    <dgm:cxn modelId="{7CA191D2-871F-4045-BA95-2691264CF829}" type="presParOf" srcId="{094A5C23-C82C-894F-B759-F18D3817343E}" destId="{FE91CE11-2068-1E4C-A7E4-A9B2924899E1}" srcOrd="7" destOrd="0" presId="urn:microsoft.com/office/officeart/2005/8/layout/hChevron3"/>
    <dgm:cxn modelId="{02F12C8B-3E2F-9B40-AAE9-C7B92DE3D18A}" type="presParOf" srcId="{094A5C23-C82C-894F-B759-F18D3817343E}" destId="{8EDF0AAD-66C5-024B-B087-3C138FA7D311}" srcOrd="8" destOrd="0" presId="urn:microsoft.com/office/officeart/2005/8/layout/hChevron3"/>
    <dgm:cxn modelId="{C0CEFBA1-3F70-3A40-81D2-09F7E48ACBC6}" type="presParOf" srcId="{094A5C23-C82C-894F-B759-F18D3817343E}" destId="{D2681D33-25D0-014E-95BD-17353CE84D5B}" srcOrd="9" destOrd="0" presId="urn:microsoft.com/office/officeart/2005/8/layout/hChevron3"/>
    <dgm:cxn modelId="{64BF8F1E-B636-DD4D-99A0-612761C2F4DD}" type="presParOf" srcId="{094A5C23-C82C-894F-B759-F18D3817343E}" destId="{D46F4234-38E3-8D47-AC2D-D3C9DCFAEDEF}" srcOrd="10" destOrd="0" presId="urn:microsoft.com/office/officeart/2005/8/layout/hChevron3"/>
    <dgm:cxn modelId="{F6A6456C-F9A2-F14D-91DE-6B86E44F45E8}" type="presParOf" srcId="{094A5C23-C82C-894F-B759-F18D3817343E}" destId="{A4085919-9935-1048-8982-CF9116738A3E}" srcOrd="11" destOrd="0" presId="urn:microsoft.com/office/officeart/2005/8/layout/hChevron3"/>
    <dgm:cxn modelId="{40505039-8A91-F44C-A44C-DDD1F126CAA3}" type="presParOf" srcId="{094A5C23-C82C-894F-B759-F18D3817343E}" destId="{1A24E510-0BCF-464C-8337-363880301F4A}" srcOrd="12" destOrd="0" presId="urn:microsoft.com/office/officeart/2005/8/layout/hChevron3"/>
    <dgm:cxn modelId="{43DC5E25-5BC9-3043-AEC5-6811AFF66F2D}" type="presParOf" srcId="{094A5C23-C82C-894F-B759-F18D3817343E}" destId="{D272166C-B1FB-744E-BBB0-23C1404300DD}" srcOrd="13" destOrd="0" presId="urn:microsoft.com/office/officeart/2005/8/layout/hChevron3"/>
    <dgm:cxn modelId="{6C07BE5F-917C-3C49-AA8C-D955C3F630A0}"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970AFA29-EA71-AE4C-A51D-3D5C620A09BF}" type="doc">
      <dgm:prSet loTypeId="urn:microsoft.com/office/officeart/2005/8/layout/pyramid3" loCatId="" qsTypeId="urn:microsoft.com/office/officeart/2005/8/quickstyle/simple4" qsCatId="simple" csTypeId="urn:microsoft.com/office/officeart/2005/8/colors/accent1_2" csCatId="accent1" phldr="1"/>
      <dgm:spPr/>
    </dgm:pt>
    <dgm:pt modelId="{7FA690CF-80FC-0F49-9341-F88A9FEEF8DA}">
      <dgm:prSet phldrT="[Text]" custT="1"/>
      <dgm:spPr>
        <a:solidFill>
          <a:srgbClr val="548EFF"/>
        </a:solidFill>
        <a:ln>
          <a:solidFill>
            <a:schemeClr val="tx1"/>
          </a:solidFill>
        </a:ln>
      </dgm:spPr>
      <dgm:t>
        <a:bodyPr/>
        <a:lstStyle/>
        <a:p>
          <a:r>
            <a:rPr lang="en-US" sz="2800" dirty="0" smtClean="0">
              <a:latin typeface="Avenir Next Condensed Medium"/>
              <a:cs typeface="Avenir Next Condensed Medium"/>
            </a:rPr>
            <a:t>Hospitalizations</a:t>
          </a:r>
          <a:endParaRPr lang="en-US" sz="2800" dirty="0">
            <a:latin typeface="Avenir Next Condensed Medium"/>
            <a:cs typeface="Avenir Next Condensed Medium"/>
          </a:endParaRPr>
        </a:p>
      </dgm:t>
    </dgm:pt>
    <dgm:pt modelId="{DBF58598-A121-0245-9AAE-15758A9A22A8}" type="parTrans" cxnId="{70786734-CEEF-6043-8744-94A9478D7A26}">
      <dgm:prSet/>
      <dgm:spPr/>
      <dgm:t>
        <a:bodyPr/>
        <a:lstStyle/>
        <a:p>
          <a:endParaRPr lang="en-US"/>
        </a:p>
      </dgm:t>
    </dgm:pt>
    <dgm:pt modelId="{E6DF512A-77E8-774E-BEA4-87B6D122FB5A}" type="sibTrans" cxnId="{70786734-CEEF-6043-8744-94A9478D7A26}">
      <dgm:prSet/>
      <dgm:spPr/>
      <dgm:t>
        <a:bodyPr/>
        <a:lstStyle/>
        <a:p>
          <a:endParaRPr lang="en-US"/>
        </a:p>
      </dgm:t>
    </dgm:pt>
    <dgm:pt modelId="{869D92F6-EF8B-1743-9E9B-FCB2F9280094}">
      <dgm:prSet phldrT="[Text]"/>
      <dgm:spPr>
        <a:solidFill>
          <a:srgbClr val="548EFF"/>
        </a:solidFill>
        <a:ln>
          <a:solidFill>
            <a:srgbClr val="000000"/>
          </a:solidFill>
        </a:ln>
      </dgm:spPr>
      <dgm:t>
        <a:bodyPr/>
        <a:lstStyle/>
        <a:p>
          <a:r>
            <a:rPr lang="en-US" dirty="0" smtClean="0">
              <a:latin typeface="Avenir Next Condensed Medium"/>
              <a:cs typeface="Avenir Next Condensed Medium"/>
            </a:rPr>
            <a:t>Rehospitalization</a:t>
          </a:r>
          <a:endParaRPr lang="en-US" dirty="0">
            <a:latin typeface="Avenir Next Condensed Medium"/>
            <a:cs typeface="Avenir Next Condensed Medium"/>
          </a:endParaRPr>
        </a:p>
      </dgm:t>
    </dgm:pt>
    <dgm:pt modelId="{4FA7E6A6-DD2A-0E4E-B308-66E346E60527}" type="parTrans" cxnId="{A6E428D6-3CBD-9044-9575-0B1800141E0E}">
      <dgm:prSet/>
      <dgm:spPr/>
      <dgm:t>
        <a:bodyPr/>
        <a:lstStyle/>
        <a:p>
          <a:endParaRPr lang="en-US"/>
        </a:p>
      </dgm:t>
    </dgm:pt>
    <dgm:pt modelId="{E327ADCF-E753-D349-8FD7-5B58C42E6908}" type="sibTrans" cxnId="{A6E428D6-3CBD-9044-9575-0B1800141E0E}">
      <dgm:prSet/>
      <dgm:spPr/>
      <dgm:t>
        <a:bodyPr/>
        <a:lstStyle/>
        <a:p>
          <a:endParaRPr lang="en-US"/>
        </a:p>
      </dgm:t>
    </dgm:pt>
    <dgm:pt modelId="{1E41B7A8-F105-FD4B-AAC7-5DDBCE988714}">
      <dgm:prSet phldrT="[Text]"/>
      <dgm:spPr>
        <a:solidFill>
          <a:srgbClr val="548EFF"/>
        </a:solidFill>
        <a:ln>
          <a:solidFill>
            <a:srgbClr val="000000"/>
          </a:solidFill>
        </a:ln>
      </dgm:spPr>
      <dgm:t>
        <a:bodyPr/>
        <a:lstStyle/>
        <a:p>
          <a:endParaRPr lang="en-US" dirty="0"/>
        </a:p>
      </dgm:t>
    </dgm:pt>
    <dgm:pt modelId="{8540B8A9-B965-2A4C-8456-6C91E93A55E0}" type="parTrans" cxnId="{031FACB5-59DF-044F-BC57-C5E16383B981}">
      <dgm:prSet/>
      <dgm:spPr/>
      <dgm:t>
        <a:bodyPr/>
        <a:lstStyle/>
        <a:p>
          <a:endParaRPr lang="en-US"/>
        </a:p>
      </dgm:t>
    </dgm:pt>
    <dgm:pt modelId="{CA77E13D-A16F-B948-9E34-6B1B8D03D180}" type="sibTrans" cxnId="{031FACB5-59DF-044F-BC57-C5E16383B981}">
      <dgm:prSet/>
      <dgm:spPr/>
      <dgm:t>
        <a:bodyPr/>
        <a:lstStyle/>
        <a:p>
          <a:endParaRPr lang="en-US"/>
        </a:p>
      </dgm:t>
    </dgm:pt>
    <dgm:pt modelId="{ECB672F6-54D4-994B-A163-726E901C2795}" type="pres">
      <dgm:prSet presAssocID="{970AFA29-EA71-AE4C-A51D-3D5C620A09BF}" presName="Name0" presStyleCnt="0">
        <dgm:presLayoutVars>
          <dgm:dir/>
          <dgm:animLvl val="lvl"/>
          <dgm:resizeHandles val="exact"/>
        </dgm:presLayoutVars>
      </dgm:prSet>
      <dgm:spPr/>
    </dgm:pt>
    <dgm:pt modelId="{19FC080E-4925-C64B-A675-A604EC8ECB21}" type="pres">
      <dgm:prSet presAssocID="{7FA690CF-80FC-0F49-9341-F88A9FEEF8DA}" presName="Name8" presStyleCnt="0"/>
      <dgm:spPr/>
    </dgm:pt>
    <dgm:pt modelId="{E184E561-BE98-ED4B-BBBB-FD609034CAAD}" type="pres">
      <dgm:prSet presAssocID="{7FA690CF-80FC-0F49-9341-F88A9FEEF8DA}" presName="level" presStyleLbl="node1" presStyleIdx="0" presStyleCnt="3">
        <dgm:presLayoutVars>
          <dgm:chMax val="1"/>
          <dgm:bulletEnabled val="1"/>
        </dgm:presLayoutVars>
      </dgm:prSet>
      <dgm:spPr/>
    </dgm:pt>
    <dgm:pt modelId="{DCEE5BF8-0DDB-7B45-928C-6AF076A45C46}" type="pres">
      <dgm:prSet presAssocID="{7FA690CF-80FC-0F49-9341-F88A9FEEF8DA}" presName="levelTx" presStyleLbl="revTx" presStyleIdx="0" presStyleCnt="0">
        <dgm:presLayoutVars>
          <dgm:chMax val="1"/>
          <dgm:bulletEnabled val="1"/>
        </dgm:presLayoutVars>
      </dgm:prSet>
      <dgm:spPr/>
    </dgm:pt>
    <dgm:pt modelId="{22A28515-5351-B34E-AEBA-F6C3DFCCA128}" type="pres">
      <dgm:prSet presAssocID="{869D92F6-EF8B-1743-9E9B-FCB2F9280094}" presName="Name8" presStyleCnt="0"/>
      <dgm:spPr/>
    </dgm:pt>
    <dgm:pt modelId="{A77D190B-8120-3D48-8B40-BCDE0865B197}" type="pres">
      <dgm:prSet presAssocID="{869D92F6-EF8B-1743-9E9B-FCB2F9280094}" presName="level" presStyleLbl="node1" presStyleIdx="1" presStyleCnt="3">
        <dgm:presLayoutVars>
          <dgm:chMax val="1"/>
          <dgm:bulletEnabled val="1"/>
        </dgm:presLayoutVars>
      </dgm:prSet>
      <dgm:spPr/>
    </dgm:pt>
    <dgm:pt modelId="{05BFFBD1-FADE-D44D-9063-E9EDFAE688B0}" type="pres">
      <dgm:prSet presAssocID="{869D92F6-EF8B-1743-9E9B-FCB2F9280094}" presName="levelTx" presStyleLbl="revTx" presStyleIdx="0" presStyleCnt="0">
        <dgm:presLayoutVars>
          <dgm:chMax val="1"/>
          <dgm:bulletEnabled val="1"/>
        </dgm:presLayoutVars>
      </dgm:prSet>
      <dgm:spPr/>
    </dgm:pt>
    <dgm:pt modelId="{FF83D8D9-B8F7-3248-A9EF-D93A31D83E6F}" type="pres">
      <dgm:prSet presAssocID="{1E41B7A8-F105-FD4B-AAC7-5DDBCE988714}" presName="Name8" presStyleCnt="0"/>
      <dgm:spPr/>
    </dgm:pt>
    <dgm:pt modelId="{FD698717-122A-9549-ADB4-FC3D039C15AE}" type="pres">
      <dgm:prSet presAssocID="{1E41B7A8-F105-FD4B-AAC7-5DDBCE988714}" presName="level" presStyleLbl="node1" presStyleIdx="2" presStyleCnt="3">
        <dgm:presLayoutVars>
          <dgm:chMax val="1"/>
          <dgm:bulletEnabled val="1"/>
        </dgm:presLayoutVars>
      </dgm:prSet>
      <dgm:spPr/>
      <dgm:t>
        <a:bodyPr/>
        <a:lstStyle/>
        <a:p>
          <a:endParaRPr lang="en-US"/>
        </a:p>
      </dgm:t>
    </dgm:pt>
    <dgm:pt modelId="{4B7EF4CF-30B7-264B-8D6F-AA102E207A8D}" type="pres">
      <dgm:prSet presAssocID="{1E41B7A8-F105-FD4B-AAC7-5DDBCE988714}" presName="levelTx" presStyleLbl="revTx" presStyleIdx="0" presStyleCnt="0">
        <dgm:presLayoutVars>
          <dgm:chMax val="1"/>
          <dgm:bulletEnabled val="1"/>
        </dgm:presLayoutVars>
      </dgm:prSet>
      <dgm:spPr/>
      <dgm:t>
        <a:bodyPr/>
        <a:lstStyle/>
        <a:p>
          <a:endParaRPr lang="en-US"/>
        </a:p>
      </dgm:t>
    </dgm:pt>
  </dgm:ptLst>
  <dgm:cxnLst>
    <dgm:cxn modelId="{FBE023E3-BD04-5D49-A938-8EA5F89ADB33}" type="presOf" srcId="{970AFA29-EA71-AE4C-A51D-3D5C620A09BF}" destId="{ECB672F6-54D4-994B-A163-726E901C2795}" srcOrd="0" destOrd="0" presId="urn:microsoft.com/office/officeart/2005/8/layout/pyramid3"/>
    <dgm:cxn modelId="{CE88EA62-6A9A-4540-90C2-FDF2356B48B1}" type="presOf" srcId="{869D92F6-EF8B-1743-9E9B-FCB2F9280094}" destId="{A77D190B-8120-3D48-8B40-BCDE0865B197}" srcOrd="0" destOrd="0" presId="urn:microsoft.com/office/officeart/2005/8/layout/pyramid3"/>
    <dgm:cxn modelId="{031FACB5-59DF-044F-BC57-C5E16383B981}" srcId="{970AFA29-EA71-AE4C-A51D-3D5C620A09BF}" destId="{1E41B7A8-F105-FD4B-AAC7-5DDBCE988714}" srcOrd="2" destOrd="0" parTransId="{8540B8A9-B965-2A4C-8456-6C91E93A55E0}" sibTransId="{CA77E13D-A16F-B948-9E34-6B1B8D03D180}"/>
    <dgm:cxn modelId="{A6E428D6-3CBD-9044-9575-0B1800141E0E}" srcId="{970AFA29-EA71-AE4C-A51D-3D5C620A09BF}" destId="{869D92F6-EF8B-1743-9E9B-FCB2F9280094}" srcOrd="1" destOrd="0" parTransId="{4FA7E6A6-DD2A-0E4E-B308-66E346E60527}" sibTransId="{E327ADCF-E753-D349-8FD7-5B58C42E6908}"/>
    <dgm:cxn modelId="{A258D430-CA47-F74E-8EDB-CD707963FDC9}" type="presOf" srcId="{1E41B7A8-F105-FD4B-AAC7-5DDBCE988714}" destId="{4B7EF4CF-30B7-264B-8D6F-AA102E207A8D}" srcOrd="1" destOrd="0" presId="urn:microsoft.com/office/officeart/2005/8/layout/pyramid3"/>
    <dgm:cxn modelId="{70786734-CEEF-6043-8744-94A9478D7A26}" srcId="{970AFA29-EA71-AE4C-A51D-3D5C620A09BF}" destId="{7FA690CF-80FC-0F49-9341-F88A9FEEF8DA}" srcOrd="0" destOrd="0" parTransId="{DBF58598-A121-0245-9AAE-15758A9A22A8}" sibTransId="{E6DF512A-77E8-774E-BEA4-87B6D122FB5A}"/>
    <dgm:cxn modelId="{83EED8BD-680F-F64F-B934-1D826B23262D}" type="presOf" srcId="{1E41B7A8-F105-FD4B-AAC7-5DDBCE988714}" destId="{FD698717-122A-9549-ADB4-FC3D039C15AE}" srcOrd="0" destOrd="0" presId="urn:microsoft.com/office/officeart/2005/8/layout/pyramid3"/>
    <dgm:cxn modelId="{F27B92E9-2D38-C141-B296-B428AD77F9EB}" type="presOf" srcId="{7FA690CF-80FC-0F49-9341-F88A9FEEF8DA}" destId="{E184E561-BE98-ED4B-BBBB-FD609034CAAD}" srcOrd="0" destOrd="0" presId="urn:microsoft.com/office/officeart/2005/8/layout/pyramid3"/>
    <dgm:cxn modelId="{71B0BDC5-ECF6-9349-9D6B-760F08A311C5}" type="presOf" srcId="{869D92F6-EF8B-1743-9E9B-FCB2F9280094}" destId="{05BFFBD1-FADE-D44D-9063-E9EDFAE688B0}" srcOrd="1" destOrd="0" presId="urn:microsoft.com/office/officeart/2005/8/layout/pyramid3"/>
    <dgm:cxn modelId="{686E4834-A4E4-F946-9C61-088ADDA60D09}" type="presOf" srcId="{7FA690CF-80FC-0F49-9341-F88A9FEEF8DA}" destId="{DCEE5BF8-0DDB-7B45-928C-6AF076A45C46}" srcOrd="1" destOrd="0" presId="urn:microsoft.com/office/officeart/2005/8/layout/pyramid3"/>
    <dgm:cxn modelId="{695A8DEB-5E07-3049-B98A-2FC233C9A5B8}" type="presParOf" srcId="{ECB672F6-54D4-994B-A163-726E901C2795}" destId="{19FC080E-4925-C64B-A675-A604EC8ECB21}" srcOrd="0" destOrd="0" presId="urn:microsoft.com/office/officeart/2005/8/layout/pyramid3"/>
    <dgm:cxn modelId="{757D7858-BD80-0D4E-851C-A86079BAF3DF}" type="presParOf" srcId="{19FC080E-4925-C64B-A675-A604EC8ECB21}" destId="{E184E561-BE98-ED4B-BBBB-FD609034CAAD}" srcOrd="0" destOrd="0" presId="urn:microsoft.com/office/officeart/2005/8/layout/pyramid3"/>
    <dgm:cxn modelId="{74B73F6B-3AD9-8145-AA27-8DDB90DF3727}" type="presParOf" srcId="{19FC080E-4925-C64B-A675-A604EC8ECB21}" destId="{DCEE5BF8-0DDB-7B45-928C-6AF076A45C46}" srcOrd="1" destOrd="0" presId="urn:microsoft.com/office/officeart/2005/8/layout/pyramid3"/>
    <dgm:cxn modelId="{B8335A47-021C-D449-9407-1F0F03E2501D}" type="presParOf" srcId="{ECB672F6-54D4-994B-A163-726E901C2795}" destId="{22A28515-5351-B34E-AEBA-F6C3DFCCA128}" srcOrd="1" destOrd="0" presId="urn:microsoft.com/office/officeart/2005/8/layout/pyramid3"/>
    <dgm:cxn modelId="{F5F80321-464A-1F48-B440-F62C162B7B4F}" type="presParOf" srcId="{22A28515-5351-B34E-AEBA-F6C3DFCCA128}" destId="{A77D190B-8120-3D48-8B40-BCDE0865B197}" srcOrd="0" destOrd="0" presId="urn:microsoft.com/office/officeart/2005/8/layout/pyramid3"/>
    <dgm:cxn modelId="{26EA3ED9-5BF2-4F48-9087-9E38EFE7CD9F}" type="presParOf" srcId="{22A28515-5351-B34E-AEBA-F6C3DFCCA128}" destId="{05BFFBD1-FADE-D44D-9063-E9EDFAE688B0}" srcOrd="1" destOrd="0" presId="urn:microsoft.com/office/officeart/2005/8/layout/pyramid3"/>
    <dgm:cxn modelId="{6301A088-6BE2-8E48-A89A-2F5A4B6E84DB}" type="presParOf" srcId="{ECB672F6-54D4-994B-A163-726E901C2795}" destId="{FF83D8D9-B8F7-3248-A9EF-D93A31D83E6F}" srcOrd="2" destOrd="0" presId="urn:microsoft.com/office/officeart/2005/8/layout/pyramid3"/>
    <dgm:cxn modelId="{66042872-2457-7D42-9E29-C654BBA247C0}" type="presParOf" srcId="{FF83D8D9-B8F7-3248-A9EF-D93A31D83E6F}" destId="{FD698717-122A-9549-ADB4-FC3D039C15AE}" srcOrd="0" destOrd="0" presId="urn:microsoft.com/office/officeart/2005/8/layout/pyramid3"/>
    <dgm:cxn modelId="{DD57FDF4-DD91-1940-B930-3D72FD343DB9}" type="presParOf" srcId="{FF83D8D9-B8F7-3248-A9EF-D93A31D83E6F}" destId="{4B7EF4CF-30B7-264B-8D6F-AA102E207A8D}"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chemeClr val="tx2"/>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DACDCF32-A3D9-A744-8EC1-208D06AB4A3B}" type="presOf" srcId="{82AFCEA7-84FA-4845-A26B-F7BBCE78D1AD}" destId="{6F1DCA77-B409-3741-B5DD-D1CE58E8937E}" srcOrd="0" destOrd="0" presId="urn:microsoft.com/office/officeart/2005/8/layout/hChevron3"/>
    <dgm:cxn modelId="{48EED7BC-5917-C341-9FF7-AC57AFC5EB47}" type="presOf" srcId="{66553E4F-1DE7-1047-9DAB-414A218791A0}" destId="{625FE5F4-4C4D-2D46-A8EB-770EDF345DE2}" srcOrd="0" destOrd="0" presId="urn:microsoft.com/office/officeart/2005/8/layout/hChevron3"/>
    <dgm:cxn modelId="{84AEED6C-2801-854D-920F-18D01724DEEE}" type="presOf" srcId="{5D23573C-8563-5448-A16E-4DBEE5E6F5DF}" destId="{E925103D-E6A2-014A-8607-A34E24A471AC}" srcOrd="0" destOrd="0" presId="urn:microsoft.com/office/officeart/2005/8/layout/hChevron3"/>
    <dgm:cxn modelId="{5AF02C9C-28BF-264C-8930-CA61242EC49F}" type="presOf" srcId="{EAD1FD32-A8A6-B94D-ACA5-885AEA0AA574}" destId="{094A5C23-C82C-894F-B759-F18D3817343E}" srcOrd="0" destOrd="0" presId="urn:microsoft.com/office/officeart/2005/8/layout/hChevron3"/>
    <dgm:cxn modelId="{B56E4857-37F7-3541-B2B4-BDA1A5CAEF71}" type="presOf" srcId="{791ECC42-994C-F448-BA3F-7BA29583BDAA}" destId="{1A24E510-0BCF-464C-8337-363880301F4A}"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EF510E56-29F9-6E46-8D33-5C1B59CFD969}" type="presOf" srcId="{ADB234C4-B980-6546-ABE1-D97A6403AE97}" destId="{8EDF0AAD-66C5-024B-B087-3C138FA7D311}"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2A79886A-0ECA-1E4C-8FB0-ECC38FCF3531}" srcId="{EAD1FD32-A8A6-B94D-ACA5-885AEA0AA574}" destId="{DB8BF1D2-9027-7E42-9CE0-E128B5534226}" srcOrd="2" destOrd="0" parTransId="{C2FE1B1E-AEBB-7242-83B0-167A6F51D3F8}" sibTransId="{A282BAEA-ADFB-5D47-A336-E84132ABA9C5}"/>
    <dgm:cxn modelId="{60CB3F16-C421-B944-A34B-79118F90CE82}" type="presOf" srcId="{631B7B39-6E7B-4346-8C58-B71C174BA8C0}" destId="{85682D27-F37E-AD44-8804-4F6B0166C71F}"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0F3AFA20-6B57-D144-B1ED-1C617ED12ADC}" type="presOf" srcId="{DB8BF1D2-9027-7E42-9CE0-E128B5534226}" destId="{817564C8-28CC-5A4B-8DB2-CF5C518DA5DE}" srcOrd="0" destOrd="0" presId="urn:microsoft.com/office/officeart/2005/8/layout/hChevron3"/>
    <dgm:cxn modelId="{0BFC42E9-B0A4-0847-B258-CFC3FE26655A}" type="presOf" srcId="{E07EA384-107E-1F41-B477-2958FE3DA8C5}" destId="{D46F4234-38E3-8D47-AC2D-D3C9DCFAEDEF}" srcOrd="0" destOrd="0" presId="urn:microsoft.com/office/officeart/2005/8/layout/hChevron3"/>
    <dgm:cxn modelId="{5058DBEA-2EAF-A147-ACFA-529257052561}" type="presParOf" srcId="{094A5C23-C82C-894F-B759-F18D3817343E}" destId="{85682D27-F37E-AD44-8804-4F6B0166C71F}" srcOrd="0" destOrd="0" presId="urn:microsoft.com/office/officeart/2005/8/layout/hChevron3"/>
    <dgm:cxn modelId="{9313618B-66A6-6748-B43D-CD442830D047}" type="presParOf" srcId="{094A5C23-C82C-894F-B759-F18D3817343E}" destId="{6D785D9A-60FF-FB4E-833E-D8E49D1961F2}" srcOrd="1" destOrd="0" presId="urn:microsoft.com/office/officeart/2005/8/layout/hChevron3"/>
    <dgm:cxn modelId="{76991ED7-ECFF-9C40-A35E-8747B2500010}" type="presParOf" srcId="{094A5C23-C82C-894F-B759-F18D3817343E}" destId="{6F1DCA77-B409-3741-B5DD-D1CE58E8937E}" srcOrd="2" destOrd="0" presId="urn:microsoft.com/office/officeart/2005/8/layout/hChevron3"/>
    <dgm:cxn modelId="{122A5137-D5D5-394A-91AF-D4F42E63BD77}" type="presParOf" srcId="{094A5C23-C82C-894F-B759-F18D3817343E}" destId="{9C3A2C56-4E8D-F04E-B99B-D1C7C673AEFC}" srcOrd="3" destOrd="0" presId="urn:microsoft.com/office/officeart/2005/8/layout/hChevron3"/>
    <dgm:cxn modelId="{7DBA66CC-2933-2745-846B-FC342BC78779}" type="presParOf" srcId="{094A5C23-C82C-894F-B759-F18D3817343E}" destId="{817564C8-28CC-5A4B-8DB2-CF5C518DA5DE}" srcOrd="4" destOrd="0" presId="urn:microsoft.com/office/officeart/2005/8/layout/hChevron3"/>
    <dgm:cxn modelId="{E6847E2C-0336-FE42-8E61-B6F414B8A5EA}" type="presParOf" srcId="{094A5C23-C82C-894F-B759-F18D3817343E}" destId="{AFCDDE61-6615-544C-8FB2-8BB59E3ED259}" srcOrd="5" destOrd="0" presId="urn:microsoft.com/office/officeart/2005/8/layout/hChevron3"/>
    <dgm:cxn modelId="{5F82BD14-F8F0-5D4C-BD8D-E5207E51B3D9}" type="presParOf" srcId="{094A5C23-C82C-894F-B759-F18D3817343E}" destId="{E925103D-E6A2-014A-8607-A34E24A471AC}" srcOrd="6" destOrd="0" presId="urn:microsoft.com/office/officeart/2005/8/layout/hChevron3"/>
    <dgm:cxn modelId="{BF46AD6A-5BA3-FE40-BA38-AC19C0A33357}" type="presParOf" srcId="{094A5C23-C82C-894F-B759-F18D3817343E}" destId="{FE91CE11-2068-1E4C-A7E4-A9B2924899E1}" srcOrd="7" destOrd="0" presId="urn:microsoft.com/office/officeart/2005/8/layout/hChevron3"/>
    <dgm:cxn modelId="{F81DB4C5-0E2D-424D-BF7D-C7089ED66639}" type="presParOf" srcId="{094A5C23-C82C-894F-B759-F18D3817343E}" destId="{8EDF0AAD-66C5-024B-B087-3C138FA7D311}" srcOrd="8" destOrd="0" presId="urn:microsoft.com/office/officeart/2005/8/layout/hChevron3"/>
    <dgm:cxn modelId="{352EA573-6BFB-2C40-AF39-33D5FEF1DBB8}" type="presParOf" srcId="{094A5C23-C82C-894F-B759-F18D3817343E}" destId="{D2681D33-25D0-014E-95BD-17353CE84D5B}" srcOrd="9" destOrd="0" presId="urn:microsoft.com/office/officeart/2005/8/layout/hChevron3"/>
    <dgm:cxn modelId="{0BCB8891-B848-B54A-AF0C-77A38E28A7C7}" type="presParOf" srcId="{094A5C23-C82C-894F-B759-F18D3817343E}" destId="{D46F4234-38E3-8D47-AC2D-D3C9DCFAEDEF}" srcOrd="10" destOrd="0" presId="urn:microsoft.com/office/officeart/2005/8/layout/hChevron3"/>
    <dgm:cxn modelId="{CD1C29AE-E639-8345-8341-DE8ECBFDA76B}" type="presParOf" srcId="{094A5C23-C82C-894F-B759-F18D3817343E}" destId="{A4085919-9935-1048-8982-CF9116738A3E}" srcOrd="11" destOrd="0" presId="urn:microsoft.com/office/officeart/2005/8/layout/hChevron3"/>
    <dgm:cxn modelId="{B7E95C9F-2304-FB41-8BB5-C29BF848F90A}" type="presParOf" srcId="{094A5C23-C82C-894F-B759-F18D3817343E}" destId="{1A24E510-0BCF-464C-8337-363880301F4A}" srcOrd="12" destOrd="0" presId="urn:microsoft.com/office/officeart/2005/8/layout/hChevron3"/>
    <dgm:cxn modelId="{B224EB8B-A586-5740-8BBE-75EFDF3FFC19}" type="presParOf" srcId="{094A5C23-C82C-894F-B759-F18D3817343E}" destId="{D272166C-B1FB-744E-BBB0-23C1404300DD}" srcOrd="13" destOrd="0" presId="urn:microsoft.com/office/officeart/2005/8/layout/hChevron3"/>
    <dgm:cxn modelId="{08E19F81-3FE5-EF4B-B1BC-5AAB60F6B065}"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chemeClr val="tx2"/>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20F6B36A-8DBD-1B47-97DB-B551BE9958E6}" type="presOf" srcId="{E07EA384-107E-1F41-B477-2958FE3DA8C5}" destId="{D46F4234-38E3-8D47-AC2D-D3C9DCFAEDEF}" srcOrd="0" destOrd="0" presId="urn:microsoft.com/office/officeart/2005/8/layout/hChevron3"/>
    <dgm:cxn modelId="{14565901-1680-8249-920B-E643016A48B9}" type="presOf" srcId="{631B7B39-6E7B-4346-8C58-B71C174BA8C0}" destId="{85682D27-F37E-AD44-8804-4F6B0166C71F}" srcOrd="0" destOrd="0" presId="urn:microsoft.com/office/officeart/2005/8/layout/hChevron3"/>
    <dgm:cxn modelId="{7B780DC5-6E33-B342-BC12-486AE35F1BD7}" type="presOf" srcId="{EAD1FD32-A8A6-B94D-ACA5-885AEA0AA574}" destId="{094A5C23-C82C-894F-B759-F18D3817343E}" srcOrd="0" destOrd="0" presId="urn:microsoft.com/office/officeart/2005/8/layout/hChevron3"/>
    <dgm:cxn modelId="{F5B0943E-BC03-FA43-9FAB-C9917AF8EC38}" type="presOf" srcId="{82AFCEA7-84FA-4845-A26B-F7BBCE78D1AD}" destId="{6F1DCA77-B409-3741-B5DD-D1CE58E8937E}"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84185F0D-2B06-2D4D-A3CE-90DDF0BF82DD}" type="presOf" srcId="{DB8BF1D2-9027-7E42-9CE0-E128B5534226}" destId="{817564C8-28CC-5A4B-8DB2-CF5C518DA5DE}" srcOrd="0" destOrd="0" presId="urn:microsoft.com/office/officeart/2005/8/layout/hChevron3"/>
    <dgm:cxn modelId="{2A79886A-0ECA-1E4C-8FB0-ECC38FCF3531}" srcId="{EAD1FD32-A8A6-B94D-ACA5-885AEA0AA574}" destId="{DB8BF1D2-9027-7E42-9CE0-E128B5534226}" srcOrd="2" destOrd="0" parTransId="{C2FE1B1E-AEBB-7242-83B0-167A6F51D3F8}" sibTransId="{A282BAEA-ADFB-5D47-A336-E84132ABA9C5}"/>
    <dgm:cxn modelId="{73B9CAE0-5815-FB46-902B-114C2A19DBA2}" type="presOf" srcId="{66553E4F-1DE7-1047-9DAB-414A218791A0}" destId="{625FE5F4-4C4D-2D46-A8EB-770EDF345DE2}"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41A29672-F034-E54C-A6D2-A0A3CAAED776}" type="presOf" srcId="{791ECC42-994C-F448-BA3F-7BA29583BDAA}" destId="{1A24E510-0BCF-464C-8337-363880301F4A}" srcOrd="0" destOrd="0" presId="urn:microsoft.com/office/officeart/2005/8/layout/hChevron3"/>
    <dgm:cxn modelId="{BFDA1D8E-2601-2048-8F81-07026DDB5203}" srcId="{EAD1FD32-A8A6-B94D-ACA5-885AEA0AA574}" destId="{66553E4F-1DE7-1047-9DAB-414A218791A0}" srcOrd="7" destOrd="0" parTransId="{3D21FAEC-F5CE-5143-8F09-27E6AC7ABB55}" sibTransId="{95DC310B-D340-A94B-965B-0DFB76C9DA52}"/>
    <dgm:cxn modelId="{89F57AB4-7AF4-604E-A7B9-B321F94E670D}" type="presOf" srcId="{5D23573C-8563-5448-A16E-4DBEE5E6F5DF}" destId="{E925103D-E6A2-014A-8607-A34E24A471AC}" srcOrd="0" destOrd="0" presId="urn:microsoft.com/office/officeart/2005/8/layout/hChevron3"/>
    <dgm:cxn modelId="{E7B72546-2327-F54E-845C-9A5AB8BC65CB}" type="presOf" srcId="{ADB234C4-B980-6546-ABE1-D97A6403AE97}" destId="{8EDF0AAD-66C5-024B-B087-3C138FA7D311}" srcOrd="0" destOrd="0" presId="urn:microsoft.com/office/officeart/2005/8/layout/hChevron3"/>
    <dgm:cxn modelId="{A120F6B1-5437-BF49-8D8D-D33FF88B9F8C}" type="presParOf" srcId="{094A5C23-C82C-894F-B759-F18D3817343E}" destId="{85682D27-F37E-AD44-8804-4F6B0166C71F}" srcOrd="0" destOrd="0" presId="urn:microsoft.com/office/officeart/2005/8/layout/hChevron3"/>
    <dgm:cxn modelId="{B7769430-105D-2D42-9F75-771B3E35AE60}" type="presParOf" srcId="{094A5C23-C82C-894F-B759-F18D3817343E}" destId="{6D785D9A-60FF-FB4E-833E-D8E49D1961F2}" srcOrd="1" destOrd="0" presId="urn:microsoft.com/office/officeart/2005/8/layout/hChevron3"/>
    <dgm:cxn modelId="{7902FBC9-FD57-5A4E-94B7-FDBDE5E75486}" type="presParOf" srcId="{094A5C23-C82C-894F-B759-F18D3817343E}" destId="{6F1DCA77-B409-3741-B5DD-D1CE58E8937E}" srcOrd="2" destOrd="0" presId="urn:microsoft.com/office/officeart/2005/8/layout/hChevron3"/>
    <dgm:cxn modelId="{BE0C976E-FD1B-D94B-B7A4-6324C0E56C72}" type="presParOf" srcId="{094A5C23-C82C-894F-B759-F18D3817343E}" destId="{9C3A2C56-4E8D-F04E-B99B-D1C7C673AEFC}" srcOrd="3" destOrd="0" presId="urn:microsoft.com/office/officeart/2005/8/layout/hChevron3"/>
    <dgm:cxn modelId="{E7523E3B-53EA-6249-B84B-5CF033C5899A}" type="presParOf" srcId="{094A5C23-C82C-894F-B759-F18D3817343E}" destId="{817564C8-28CC-5A4B-8DB2-CF5C518DA5DE}" srcOrd="4" destOrd="0" presId="urn:microsoft.com/office/officeart/2005/8/layout/hChevron3"/>
    <dgm:cxn modelId="{822535EF-110A-494C-BEFA-EC7EE1321815}" type="presParOf" srcId="{094A5C23-C82C-894F-B759-F18D3817343E}" destId="{AFCDDE61-6615-544C-8FB2-8BB59E3ED259}" srcOrd="5" destOrd="0" presId="urn:microsoft.com/office/officeart/2005/8/layout/hChevron3"/>
    <dgm:cxn modelId="{1751EC69-3C80-C24A-BB8F-D8417A5752B0}" type="presParOf" srcId="{094A5C23-C82C-894F-B759-F18D3817343E}" destId="{E925103D-E6A2-014A-8607-A34E24A471AC}" srcOrd="6" destOrd="0" presId="urn:microsoft.com/office/officeart/2005/8/layout/hChevron3"/>
    <dgm:cxn modelId="{2FF607BF-42DF-BA49-B169-CA4AF2718A1D}" type="presParOf" srcId="{094A5C23-C82C-894F-B759-F18D3817343E}" destId="{FE91CE11-2068-1E4C-A7E4-A9B2924899E1}" srcOrd="7" destOrd="0" presId="urn:microsoft.com/office/officeart/2005/8/layout/hChevron3"/>
    <dgm:cxn modelId="{FC29FE2A-9C6F-7648-8894-1C1F4E8EFCD6}" type="presParOf" srcId="{094A5C23-C82C-894F-B759-F18D3817343E}" destId="{8EDF0AAD-66C5-024B-B087-3C138FA7D311}" srcOrd="8" destOrd="0" presId="urn:microsoft.com/office/officeart/2005/8/layout/hChevron3"/>
    <dgm:cxn modelId="{F422B88A-0E4A-1E47-97C7-AC83F0B32D31}" type="presParOf" srcId="{094A5C23-C82C-894F-B759-F18D3817343E}" destId="{D2681D33-25D0-014E-95BD-17353CE84D5B}" srcOrd="9" destOrd="0" presId="urn:microsoft.com/office/officeart/2005/8/layout/hChevron3"/>
    <dgm:cxn modelId="{2DC7E7F7-8759-954F-B157-43FE8DB073E1}" type="presParOf" srcId="{094A5C23-C82C-894F-B759-F18D3817343E}" destId="{D46F4234-38E3-8D47-AC2D-D3C9DCFAEDEF}" srcOrd="10" destOrd="0" presId="urn:microsoft.com/office/officeart/2005/8/layout/hChevron3"/>
    <dgm:cxn modelId="{729FF775-649B-8B4D-AAEC-28859413036F}" type="presParOf" srcId="{094A5C23-C82C-894F-B759-F18D3817343E}" destId="{A4085919-9935-1048-8982-CF9116738A3E}" srcOrd="11" destOrd="0" presId="urn:microsoft.com/office/officeart/2005/8/layout/hChevron3"/>
    <dgm:cxn modelId="{6F6168A8-20FB-6649-8D65-0107D45A9559}" type="presParOf" srcId="{094A5C23-C82C-894F-B759-F18D3817343E}" destId="{1A24E510-0BCF-464C-8337-363880301F4A}" srcOrd="12" destOrd="0" presId="urn:microsoft.com/office/officeart/2005/8/layout/hChevron3"/>
    <dgm:cxn modelId="{73F95833-51F7-9C41-8838-3F9A99211609}" type="presParOf" srcId="{094A5C23-C82C-894F-B759-F18D3817343E}" destId="{D272166C-B1FB-744E-BBB0-23C1404300DD}" srcOrd="13" destOrd="0" presId="urn:microsoft.com/office/officeart/2005/8/layout/hChevron3"/>
    <dgm:cxn modelId="{E2BFD9DE-6AA4-E842-95FA-1D18A9D25904}"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DD7B4BE4-F6E0-9B4E-96AE-B575BF58BA94}" type="presOf" srcId="{DB8BF1D2-9027-7E42-9CE0-E128B5534226}" destId="{817564C8-28CC-5A4B-8DB2-CF5C518DA5DE}" srcOrd="0" destOrd="0" presId="urn:microsoft.com/office/officeart/2005/8/layout/hChevron3"/>
    <dgm:cxn modelId="{6E0DD712-AD5B-0A4B-A987-53C94F262CF0}" type="presOf" srcId="{791ECC42-994C-F448-BA3F-7BA29583BDAA}" destId="{1A24E510-0BCF-464C-8337-363880301F4A}"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2A79886A-0ECA-1E4C-8FB0-ECC38FCF3531}" srcId="{EAD1FD32-A8A6-B94D-ACA5-885AEA0AA574}" destId="{DB8BF1D2-9027-7E42-9CE0-E128B5534226}" srcOrd="2" destOrd="0" parTransId="{C2FE1B1E-AEBB-7242-83B0-167A6F51D3F8}" sibTransId="{A282BAEA-ADFB-5D47-A336-E84132ABA9C5}"/>
    <dgm:cxn modelId="{03EA2835-3E1B-E34D-BDF9-F58D2DC487EA}" type="presOf" srcId="{631B7B39-6E7B-4346-8C58-B71C174BA8C0}" destId="{85682D27-F37E-AD44-8804-4F6B0166C71F}" srcOrd="0" destOrd="0" presId="urn:microsoft.com/office/officeart/2005/8/layout/hChevron3"/>
    <dgm:cxn modelId="{E8E0E315-CF25-8E4C-B994-C7526EA97738}" type="presOf" srcId="{EAD1FD32-A8A6-B94D-ACA5-885AEA0AA574}" destId="{094A5C23-C82C-894F-B759-F18D3817343E}"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F75DBE25-B6BD-C047-A288-4EA69D3C19A6}" type="presOf" srcId="{66553E4F-1DE7-1047-9DAB-414A218791A0}" destId="{625FE5F4-4C4D-2D46-A8EB-770EDF345DE2}" srcOrd="0" destOrd="0" presId="urn:microsoft.com/office/officeart/2005/8/layout/hChevron3"/>
    <dgm:cxn modelId="{08A05EF6-FA9C-934F-9A98-71062B9AE6BC}" type="presOf" srcId="{ADB234C4-B980-6546-ABE1-D97A6403AE97}" destId="{8EDF0AAD-66C5-024B-B087-3C138FA7D311}" srcOrd="0" destOrd="0" presId="urn:microsoft.com/office/officeart/2005/8/layout/hChevron3"/>
    <dgm:cxn modelId="{2EFC51CA-9E32-3840-8777-E13950D24B35}" type="presOf" srcId="{E07EA384-107E-1F41-B477-2958FE3DA8C5}" destId="{D46F4234-38E3-8D47-AC2D-D3C9DCFAEDEF}" srcOrd="0" destOrd="0" presId="urn:microsoft.com/office/officeart/2005/8/layout/hChevron3"/>
    <dgm:cxn modelId="{10AD780D-0671-8B4E-9889-ABA7C88BAA31}" type="presOf" srcId="{5D23573C-8563-5448-A16E-4DBEE5E6F5DF}" destId="{E925103D-E6A2-014A-8607-A34E24A471AC}" srcOrd="0" destOrd="0" presId="urn:microsoft.com/office/officeart/2005/8/layout/hChevron3"/>
    <dgm:cxn modelId="{0317BA53-7E68-2D4D-AEC1-AAB3092CC54E}" type="presOf" srcId="{82AFCEA7-84FA-4845-A26B-F7BBCE78D1AD}" destId="{6F1DCA77-B409-3741-B5DD-D1CE58E8937E}" srcOrd="0" destOrd="0" presId="urn:microsoft.com/office/officeart/2005/8/layout/hChevron3"/>
    <dgm:cxn modelId="{56E69711-A853-324D-9BCC-81271D14DFA2}" type="presParOf" srcId="{094A5C23-C82C-894F-B759-F18D3817343E}" destId="{85682D27-F37E-AD44-8804-4F6B0166C71F}" srcOrd="0" destOrd="0" presId="urn:microsoft.com/office/officeart/2005/8/layout/hChevron3"/>
    <dgm:cxn modelId="{72733A86-8FC1-BC4C-BCBB-DDCF9533FC3D}" type="presParOf" srcId="{094A5C23-C82C-894F-B759-F18D3817343E}" destId="{6D785D9A-60FF-FB4E-833E-D8E49D1961F2}" srcOrd="1" destOrd="0" presId="urn:microsoft.com/office/officeart/2005/8/layout/hChevron3"/>
    <dgm:cxn modelId="{A355341A-78EC-3A45-952E-FA36E6EA73B6}" type="presParOf" srcId="{094A5C23-C82C-894F-B759-F18D3817343E}" destId="{6F1DCA77-B409-3741-B5DD-D1CE58E8937E}" srcOrd="2" destOrd="0" presId="urn:microsoft.com/office/officeart/2005/8/layout/hChevron3"/>
    <dgm:cxn modelId="{A58874E0-5C2D-7044-A1F5-C01AF39B4EFB}" type="presParOf" srcId="{094A5C23-C82C-894F-B759-F18D3817343E}" destId="{9C3A2C56-4E8D-F04E-B99B-D1C7C673AEFC}" srcOrd="3" destOrd="0" presId="urn:microsoft.com/office/officeart/2005/8/layout/hChevron3"/>
    <dgm:cxn modelId="{9838BC1D-D7A2-264E-8131-642CD09DC979}" type="presParOf" srcId="{094A5C23-C82C-894F-B759-F18D3817343E}" destId="{817564C8-28CC-5A4B-8DB2-CF5C518DA5DE}" srcOrd="4" destOrd="0" presId="urn:microsoft.com/office/officeart/2005/8/layout/hChevron3"/>
    <dgm:cxn modelId="{57511C3E-026B-1D4A-AB5E-1C02CE8D1F58}" type="presParOf" srcId="{094A5C23-C82C-894F-B759-F18D3817343E}" destId="{AFCDDE61-6615-544C-8FB2-8BB59E3ED259}" srcOrd="5" destOrd="0" presId="urn:microsoft.com/office/officeart/2005/8/layout/hChevron3"/>
    <dgm:cxn modelId="{3F5322E4-A617-964B-96CC-24C9ED86D258}" type="presParOf" srcId="{094A5C23-C82C-894F-B759-F18D3817343E}" destId="{E925103D-E6A2-014A-8607-A34E24A471AC}" srcOrd="6" destOrd="0" presId="urn:microsoft.com/office/officeart/2005/8/layout/hChevron3"/>
    <dgm:cxn modelId="{9C44F77C-A9D0-E34C-920C-0CBF35971536}" type="presParOf" srcId="{094A5C23-C82C-894F-B759-F18D3817343E}" destId="{FE91CE11-2068-1E4C-A7E4-A9B2924899E1}" srcOrd="7" destOrd="0" presId="urn:microsoft.com/office/officeart/2005/8/layout/hChevron3"/>
    <dgm:cxn modelId="{46BD571B-A637-3040-871C-07300A41F1DA}" type="presParOf" srcId="{094A5C23-C82C-894F-B759-F18D3817343E}" destId="{8EDF0AAD-66C5-024B-B087-3C138FA7D311}" srcOrd="8" destOrd="0" presId="urn:microsoft.com/office/officeart/2005/8/layout/hChevron3"/>
    <dgm:cxn modelId="{86B112CD-A0EB-F646-8A4F-E0D7FE36E88E}" type="presParOf" srcId="{094A5C23-C82C-894F-B759-F18D3817343E}" destId="{D2681D33-25D0-014E-95BD-17353CE84D5B}" srcOrd="9" destOrd="0" presId="urn:microsoft.com/office/officeart/2005/8/layout/hChevron3"/>
    <dgm:cxn modelId="{10E376DD-302F-354B-AA7D-0857D9BA033B}" type="presParOf" srcId="{094A5C23-C82C-894F-B759-F18D3817343E}" destId="{D46F4234-38E3-8D47-AC2D-D3C9DCFAEDEF}" srcOrd="10" destOrd="0" presId="urn:microsoft.com/office/officeart/2005/8/layout/hChevron3"/>
    <dgm:cxn modelId="{A0F65F21-7D1C-6E45-9273-F9CB1E8E8161}" type="presParOf" srcId="{094A5C23-C82C-894F-B759-F18D3817343E}" destId="{A4085919-9935-1048-8982-CF9116738A3E}" srcOrd="11" destOrd="0" presId="urn:microsoft.com/office/officeart/2005/8/layout/hChevron3"/>
    <dgm:cxn modelId="{388CDB62-205D-B14C-80A1-5FB799EF6647}" type="presParOf" srcId="{094A5C23-C82C-894F-B759-F18D3817343E}" destId="{1A24E510-0BCF-464C-8337-363880301F4A}" srcOrd="12" destOrd="0" presId="urn:microsoft.com/office/officeart/2005/8/layout/hChevron3"/>
    <dgm:cxn modelId="{661A6D0D-D1A6-D643-A408-A5B0D6B3F4E4}" type="presParOf" srcId="{094A5C23-C82C-894F-B759-F18D3817343E}" destId="{D272166C-B1FB-744E-BBB0-23C1404300DD}" srcOrd="13" destOrd="0" presId="urn:microsoft.com/office/officeart/2005/8/layout/hChevron3"/>
    <dgm:cxn modelId="{19803BB6-C1C6-B541-BF98-CF2A0E706906}"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chemeClr val="tx2"/>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02DFDC26-B2BA-D84D-93E6-D1716CE151B7}" type="presOf" srcId="{EAD1FD32-A8A6-B94D-ACA5-885AEA0AA574}" destId="{094A5C23-C82C-894F-B759-F18D3817343E}" srcOrd="0" destOrd="0" presId="urn:microsoft.com/office/officeart/2005/8/layout/hChevron3"/>
    <dgm:cxn modelId="{557A83F4-ED68-7241-9BC3-A7245653D9DC}" type="presOf" srcId="{E07EA384-107E-1F41-B477-2958FE3DA8C5}" destId="{D46F4234-38E3-8D47-AC2D-D3C9DCFAEDEF}" srcOrd="0" destOrd="0" presId="urn:microsoft.com/office/officeart/2005/8/layout/hChevron3"/>
    <dgm:cxn modelId="{ADC71BB3-939C-FF4F-9F85-2541B6429694}" type="presOf" srcId="{ADB234C4-B980-6546-ABE1-D97A6403AE97}" destId="{8EDF0AAD-66C5-024B-B087-3C138FA7D311}"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84127B57-2B0D-FE45-8E70-F5A7C0FBAE45}" srcId="{EAD1FD32-A8A6-B94D-ACA5-885AEA0AA574}" destId="{5D23573C-8563-5448-A16E-4DBEE5E6F5DF}" srcOrd="3" destOrd="0" parTransId="{2252F731-F71E-DF43-B242-BDF425D79693}" sibTransId="{D344BAA5-D814-F64D-B1E9-EA158FACBBE4}"/>
    <dgm:cxn modelId="{52CE352B-530B-4E4C-9001-70ECD6ECF723}" type="presOf" srcId="{66553E4F-1DE7-1047-9DAB-414A218791A0}" destId="{625FE5F4-4C4D-2D46-A8EB-770EDF345DE2}" srcOrd="0" destOrd="0" presId="urn:microsoft.com/office/officeart/2005/8/layout/hChevron3"/>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2A79886A-0ECA-1E4C-8FB0-ECC38FCF3531}" srcId="{EAD1FD32-A8A6-B94D-ACA5-885AEA0AA574}" destId="{DB8BF1D2-9027-7E42-9CE0-E128B5534226}" srcOrd="2" destOrd="0" parTransId="{C2FE1B1E-AEBB-7242-83B0-167A6F51D3F8}" sibTransId="{A282BAEA-ADFB-5D47-A336-E84132ABA9C5}"/>
    <dgm:cxn modelId="{3884FF9A-9F88-B04D-B586-40D822B1673E}" type="presOf" srcId="{82AFCEA7-84FA-4845-A26B-F7BBCE78D1AD}" destId="{6F1DCA77-B409-3741-B5DD-D1CE58E8937E}"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0BC6EBB7-451E-384D-B63B-B2B1664572D1}" type="presOf" srcId="{631B7B39-6E7B-4346-8C58-B71C174BA8C0}" destId="{85682D27-F37E-AD44-8804-4F6B0166C71F}" srcOrd="0" destOrd="0" presId="urn:microsoft.com/office/officeart/2005/8/layout/hChevron3"/>
    <dgm:cxn modelId="{388C2072-673D-8D4E-B52E-F6B02F752E79}" type="presOf" srcId="{5D23573C-8563-5448-A16E-4DBEE5E6F5DF}" destId="{E925103D-E6A2-014A-8607-A34E24A471AC}" srcOrd="0" destOrd="0" presId="urn:microsoft.com/office/officeart/2005/8/layout/hChevron3"/>
    <dgm:cxn modelId="{77B2BE0C-28AF-524E-8537-5E78E93B1EE3}" type="presOf" srcId="{791ECC42-994C-F448-BA3F-7BA29583BDAA}" destId="{1A24E510-0BCF-464C-8337-363880301F4A}" srcOrd="0" destOrd="0" presId="urn:microsoft.com/office/officeart/2005/8/layout/hChevron3"/>
    <dgm:cxn modelId="{ED92833F-E2B5-9E49-9C3D-F17C13D6BC60}" type="presOf" srcId="{DB8BF1D2-9027-7E42-9CE0-E128B5534226}" destId="{817564C8-28CC-5A4B-8DB2-CF5C518DA5DE}" srcOrd="0" destOrd="0" presId="urn:microsoft.com/office/officeart/2005/8/layout/hChevron3"/>
    <dgm:cxn modelId="{C482A51A-9796-0D42-994B-584C1CC95649}" type="presParOf" srcId="{094A5C23-C82C-894F-B759-F18D3817343E}" destId="{85682D27-F37E-AD44-8804-4F6B0166C71F}" srcOrd="0" destOrd="0" presId="urn:microsoft.com/office/officeart/2005/8/layout/hChevron3"/>
    <dgm:cxn modelId="{357ECB6F-2A78-854C-B604-362F075C3F0C}" type="presParOf" srcId="{094A5C23-C82C-894F-B759-F18D3817343E}" destId="{6D785D9A-60FF-FB4E-833E-D8E49D1961F2}" srcOrd="1" destOrd="0" presId="urn:microsoft.com/office/officeart/2005/8/layout/hChevron3"/>
    <dgm:cxn modelId="{B7ED161E-2DAD-7141-A11D-4794DB53B530}" type="presParOf" srcId="{094A5C23-C82C-894F-B759-F18D3817343E}" destId="{6F1DCA77-B409-3741-B5DD-D1CE58E8937E}" srcOrd="2" destOrd="0" presId="urn:microsoft.com/office/officeart/2005/8/layout/hChevron3"/>
    <dgm:cxn modelId="{9E75C753-D43B-114E-98F5-4F1608777987}" type="presParOf" srcId="{094A5C23-C82C-894F-B759-F18D3817343E}" destId="{9C3A2C56-4E8D-F04E-B99B-D1C7C673AEFC}" srcOrd="3" destOrd="0" presId="urn:microsoft.com/office/officeart/2005/8/layout/hChevron3"/>
    <dgm:cxn modelId="{93039DD2-09D7-144B-AA26-16D73B0E4BDC}" type="presParOf" srcId="{094A5C23-C82C-894F-B759-F18D3817343E}" destId="{817564C8-28CC-5A4B-8DB2-CF5C518DA5DE}" srcOrd="4" destOrd="0" presId="urn:microsoft.com/office/officeart/2005/8/layout/hChevron3"/>
    <dgm:cxn modelId="{177FC0C3-12BE-D043-A4FC-73CBE33A48D9}" type="presParOf" srcId="{094A5C23-C82C-894F-B759-F18D3817343E}" destId="{AFCDDE61-6615-544C-8FB2-8BB59E3ED259}" srcOrd="5" destOrd="0" presId="urn:microsoft.com/office/officeart/2005/8/layout/hChevron3"/>
    <dgm:cxn modelId="{ACE6E03C-01AD-6744-88D3-1810C91D0D48}" type="presParOf" srcId="{094A5C23-C82C-894F-B759-F18D3817343E}" destId="{E925103D-E6A2-014A-8607-A34E24A471AC}" srcOrd="6" destOrd="0" presId="urn:microsoft.com/office/officeart/2005/8/layout/hChevron3"/>
    <dgm:cxn modelId="{609A1010-0802-9D4E-A67B-F17B34184E56}" type="presParOf" srcId="{094A5C23-C82C-894F-B759-F18D3817343E}" destId="{FE91CE11-2068-1E4C-A7E4-A9B2924899E1}" srcOrd="7" destOrd="0" presId="urn:microsoft.com/office/officeart/2005/8/layout/hChevron3"/>
    <dgm:cxn modelId="{489DD333-243D-6D42-AAFD-C1521BBB4A03}" type="presParOf" srcId="{094A5C23-C82C-894F-B759-F18D3817343E}" destId="{8EDF0AAD-66C5-024B-B087-3C138FA7D311}" srcOrd="8" destOrd="0" presId="urn:microsoft.com/office/officeart/2005/8/layout/hChevron3"/>
    <dgm:cxn modelId="{CE8B85FA-B496-ED49-9937-C006CE5682F9}" type="presParOf" srcId="{094A5C23-C82C-894F-B759-F18D3817343E}" destId="{D2681D33-25D0-014E-95BD-17353CE84D5B}" srcOrd="9" destOrd="0" presId="urn:microsoft.com/office/officeart/2005/8/layout/hChevron3"/>
    <dgm:cxn modelId="{A52CD4A6-50CC-C444-A4C1-903C6BBC71FB}" type="presParOf" srcId="{094A5C23-C82C-894F-B759-F18D3817343E}" destId="{D46F4234-38E3-8D47-AC2D-D3C9DCFAEDEF}" srcOrd="10" destOrd="0" presId="urn:microsoft.com/office/officeart/2005/8/layout/hChevron3"/>
    <dgm:cxn modelId="{B9B05A88-65A0-F24E-9EC5-FF89E6DFD1BE}" type="presParOf" srcId="{094A5C23-C82C-894F-B759-F18D3817343E}" destId="{A4085919-9935-1048-8982-CF9116738A3E}" srcOrd="11" destOrd="0" presId="urn:microsoft.com/office/officeart/2005/8/layout/hChevron3"/>
    <dgm:cxn modelId="{FB4DC2D3-3429-2A45-90E8-A9321AFA0E1F}" type="presParOf" srcId="{094A5C23-C82C-894F-B759-F18D3817343E}" destId="{1A24E510-0BCF-464C-8337-363880301F4A}" srcOrd="12" destOrd="0" presId="urn:microsoft.com/office/officeart/2005/8/layout/hChevron3"/>
    <dgm:cxn modelId="{B177F6B2-C352-A343-89F9-4C25E11157A6}" type="presParOf" srcId="{094A5C23-C82C-894F-B759-F18D3817343E}" destId="{D272166C-B1FB-744E-BBB0-23C1404300DD}" srcOrd="13" destOrd="0" presId="urn:microsoft.com/office/officeart/2005/8/layout/hChevron3"/>
    <dgm:cxn modelId="{7E64378E-DF63-554E-82AD-395850C23D0C}"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chemeClr val="tx2"/>
        </a:solidFill>
        <a:ln>
          <a:solidFill>
            <a:srgbClr val="000000"/>
          </a:solidFill>
        </a:ln>
      </dgm:spPr>
      <dgm:t>
        <a:bodyPr/>
        <a:lstStyle/>
        <a:p>
          <a:r>
            <a:rPr lang="en-US" dirty="0"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3F11107D-1962-6D4B-9AFD-7ECBC83A32ED}" type="presOf" srcId="{791ECC42-994C-F448-BA3F-7BA29583BDAA}" destId="{1A24E510-0BCF-464C-8337-363880301F4A}" srcOrd="0" destOrd="0" presId="urn:microsoft.com/office/officeart/2005/8/layout/hChevron3"/>
    <dgm:cxn modelId="{5D2C102C-B38E-AA41-9837-33C3CC055391}" type="presOf" srcId="{EAD1FD32-A8A6-B94D-ACA5-885AEA0AA574}" destId="{094A5C23-C82C-894F-B759-F18D3817343E}"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74DB0855-C487-CA43-93D8-14364F432366}" type="presOf" srcId="{631B7B39-6E7B-4346-8C58-B71C174BA8C0}" destId="{85682D27-F37E-AD44-8804-4F6B0166C71F}"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606FFDF6-B2AF-2A44-B28B-12E45AC488D4}" type="presOf" srcId="{ADB234C4-B980-6546-ABE1-D97A6403AE97}" destId="{8EDF0AAD-66C5-024B-B087-3C138FA7D311}" srcOrd="0" destOrd="0" presId="urn:microsoft.com/office/officeart/2005/8/layout/hChevron3"/>
    <dgm:cxn modelId="{78140C15-566D-FB46-8A26-D98F60CB3361}" type="presOf" srcId="{66553E4F-1DE7-1047-9DAB-414A218791A0}" destId="{625FE5F4-4C4D-2D46-A8EB-770EDF345DE2}" srcOrd="0" destOrd="0" presId="urn:microsoft.com/office/officeart/2005/8/layout/hChevron3"/>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2A79886A-0ECA-1E4C-8FB0-ECC38FCF3531}" srcId="{EAD1FD32-A8A6-B94D-ACA5-885AEA0AA574}" destId="{DB8BF1D2-9027-7E42-9CE0-E128B5534226}" srcOrd="2" destOrd="0" parTransId="{C2FE1B1E-AEBB-7242-83B0-167A6F51D3F8}" sibTransId="{A282BAEA-ADFB-5D47-A336-E84132ABA9C5}"/>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48175A32-917B-6A4D-8C09-EC7EF45AA1E7}" type="presOf" srcId="{82AFCEA7-84FA-4845-A26B-F7BBCE78D1AD}" destId="{6F1DCA77-B409-3741-B5DD-D1CE58E8937E}" srcOrd="0" destOrd="0" presId="urn:microsoft.com/office/officeart/2005/8/layout/hChevron3"/>
    <dgm:cxn modelId="{814B76B7-E23F-0649-A0D0-7523BB14B443}" type="presOf" srcId="{5D23573C-8563-5448-A16E-4DBEE5E6F5DF}" destId="{E925103D-E6A2-014A-8607-A34E24A471AC}" srcOrd="0" destOrd="0" presId="urn:microsoft.com/office/officeart/2005/8/layout/hChevron3"/>
    <dgm:cxn modelId="{5F2E899D-463B-F04C-99CC-D91D5FE8072B}" type="presOf" srcId="{E07EA384-107E-1F41-B477-2958FE3DA8C5}" destId="{D46F4234-38E3-8D47-AC2D-D3C9DCFAEDEF}" srcOrd="0" destOrd="0" presId="urn:microsoft.com/office/officeart/2005/8/layout/hChevron3"/>
    <dgm:cxn modelId="{FFD0D657-7191-DC4B-AB20-A9C70C672DBD}" type="presOf" srcId="{DB8BF1D2-9027-7E42-9CE0-E128B5534226}" destId="{817564C8-28CC-5A4B-8DB2-CF5C518DA5DE}" srcOrd="0" destOrd="0" presId="urn:microsoft.com/office/officeart/2005/8/layout/hChevron3"/>
    <dgm:cxn modelId="{E7BC4E8D-35E7-E34B-9107-D5DE5E4C278A}" type="presParOf" srcId="{094A5C23-C82C-894F-B759-F18D3817343E}" destId="{85682D27-F37E-AD44-8804-4F6B0166C71F}" srcOrd="0" destOrd="0" presId="urn:microsoft.com/office/officeart/2005/8/layout/hChevron3"/>
    <dgm:cxn modelId="{AE79429E-F2D5-084D-82F3-1F57BFBCCC92}" type="presParOf" srcId="{094A5C23-C82C-894F-B759-F18D3817343E}" destId="{6D785D9A-60FF-FB4E-833E-D8E49D1961F2}" srcOrd="1" destOrd="0" presId="urn:microsoft.com/office/officeart/2005/8/layout/hChevron3"/>
    <dgm:cxn modelId="{877BB954-00C5-324C-9077-C8CB85A62850}" type="presParOf" srcId="{094A5C23-C82C-894F-B759-F18D3817343E}" destId="{6F1DCA77-B409-3741-B5DD-D1CE58E8937E}" srcOrd="2" destOrd="0" presId="urn:microsoft.com/office/officeart/2005/8/layout/hChevron3"/>
    <dgm:cxn modelId="{AFAEA9EA-5438-C243-9A32-C4751A605F18}" type="presParOf" srcId="{094A5C23-C82C-894F-B759-F18D3817343E}" destId="{9C3A2C56-4E8D-F04E-B99B-D1C7C673AEFC}" srcOrd="3" destOrd="0" presId="urn:microsoft.com/office/officeart/2005/8/layout/hChevron3"/>
    <dgm:cxn modelId="{1255CD74-832D-D145-A1CA-52A2DEE9C92E}" type="presParOf" srcId="{094A5C23-C82C-894F-B759-F18D3817343E}" destId="{817564C8-28CC-5A4B-8DB2-CF5C518DA5DE}" srcOrd="4" destOrd="0" presId="urn:microsoft.com/office/officeart/2005/8/layout/hChevron3"/>
    <dgm:cxn modelId="{3FBB075F-D9E4-944C-903B-83A7BD0F053B}" type="presParOf" srcId="{094A5C23-C82C-894F-B759-F18D3817343E}" destId="{AFCDDE61-6615-544C-8FB2-8BB59E3ED259}" srcOrd="5" destOrd="0" presId="urn:microsoft.com/office/officeart/2005/8/layout/hChevron3"/>
    <dgm:cxn modelId="{7E0C164F-31F0-3F48-91CF-77A34AB0531D}" type="presParOf" srcId="{094A5C23-C82C-894F-B759-F18D3817343E}" destId="{E925103D-E6A2-014A-8607-A34E24A471AC}" srcOrd="6" destOrd="0" presId="urn:microsoft.com/office/officeart/2005/8/layout/hChevron3"/>
    <dgm:cxn modelId="{7A7848C7-4581-D74F-A566-4A86D34F67A5}" type="presParOf" srcId="{094A5C23-C82C-894F-B759-F18D3817343E}" destId="{FE91CE11-2068-1E4C-A7E4-A9B2924899E1}" srcOrd="7" destOrd="0" presId="urn:microsoft.com/office/officeart/2005/8/layout/hChevron3"/>
    <dgm:cxn modelId="{78820A4A-2806-4A4C-8ED4-0255F518F931}" type="presParOf" srcId="{094A5C23-C82C-894F-B759-F18D3817343E}" destId="{8EDF0AAD-66C5-024B-B087-3C138FA7D311}" srcOrd="8" destOrd="0" presId="urn:microsoft.com/office/officeart/2005/8/layout/hChevron3"/>
    <dgm:cxn modelId="{CFA2F31C-B48D-6743-9B44-07B1A008BDAB}" type="presParOf" srcId="{094A5C23-C82C-894F-B759-F18D3817343E}" destId="{D2681D33-25D0-014E-95BD-17353CE84D5B}" srcOrd="9" destOrd="0" presId="urn:microsoft.com/office/officeart/2005/8/layout/hChevron3"/>
    <dgm:cxn modelId="{9AB29653-A97C-7E4F-AB65-92D95226CFEA}" type="presParOf" srcId="{094A5C23-C82C-894F-B759-F18D3817343E}" destId="{D46F4234-38E3-8D47-AC2D-D3C9DCFAEDEF}" srcOrd="10" destOrd="0" presId="urn:microsoft.com/office/officeart/2005/8/layout/hChevron3"/>
    <dgm:cxn modelId="{04D30D6A-4F43-E341-88E5-7B19055CA7C8}" type="presParOf" srcId="{094A5C23-C82C-894F-B759-F18D3817343E}" destId="{A4085919-9935-1048-8982-CF9116738A3E}" srcOrd="11" destOrd="0" presId="urn:microsoft.com/office/officeart/2005/8/layout/hChevron3"/>
    <dgm:cxn modelId="{19927E6D-81ED-244F-9974-47A4652CB358}" type="presParOf" srcId="{094A5C23-C82C-894F-B759-F18D3817343E}" destId="{1A24E510-0BCF-464C-8337-363880301F4A}" srcOrd="12" destOrd="0" presId="urn:microsoft.com/office/officeart/2005/8/layout/hChevron3"/>
    <dgm:cxn modelId="{A718663E-589B-6248-A246-6AF31A892FB3}" type="presParOf" srcId="{094A5C23-C82C-894F-B759-F18D3817343E}" destId="{D272166C-B1FB-744E-BBB0-23C1404300DD}" srcOrd="13" destOrd="0" presId="urn:microsoft.com/office/officeart/2005/8/layout/hChevron3"/>
    <dgm:cxn modelId="{5BA36885-8A6A-C84E-8149-EC9E162C9C24}"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lumMod val="60000"/>
            <a:lumOff val="40000"/>
          </a:schemeClr>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chemeClr val="tx2"/>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421CE3B6-11A4-844A-8B34-9D99AB18E95F}" type="presOf" srcId="{66553E4F-1DE7-1047-9DAB-414A218791A0}" destId="{625FE5F4-4C4D-2D46-A8EB-770EDF345DE2}" srcOrd="0" destOrd="0" presId="urn:microsoft.com/office/officeart/2005/8/layout/hChevron3"/>
    <dgm:cxn modelId="{ECEB756B-9FAA-6A4C-A093-25B553B53C43}" type="presOf" srcId="{ADB234C4-B980-6546-ABE1-D97A6403AE97}" destId="{8EDF0AAD-66C5-024B-B087-3C138FA7D311}" srcOrd="0" destOrd="0" presId="urn:microsoft.com/office/officeart/2005/8/layout/hChevron3"/>
    <dgm:cxn modelId="{3BFE9742-F2FB-944D-A4B8-4DA57F7AC69F}" type="presOf" srcId="{82AFCEA7-84FA-4845-A26B-F7BBCE78D1AD}" destId="{6F1DCA77-B409-3741-B5DD-D1CE58E8937E}" srcOrd="0" destOrd="0" presId="urn:microsoft.com/office/officeart/2005/8/layout/hChevron3"/>
    <dgm:cxn modelId="{C186989F-ED63-AF4C-B579-FBF5CA0BD2BC}" type="presOf" srcId="{5D23573C-8563-5448-A16E-4DBEE5E6F5DF}" destId="{E925103D-E6A2-014A-8607-A34E24A471AC}" srcOrd="0" destOrd="0" presId="urn:microsoft.com/office/officeart/2005/8/layout/hChevron3"/>
    <dgm:cxn modelId="{4021B391-A921-1349-850F-1A06914A1E6B}" type="presOf" srcId="{EAD1FD32-A8A6-B94D-ACA5-885AEA0AA574}" destId="{094A5C23-C82C-894F-B759-F18D3817343E}"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95C37567-FB73-7341-91A3-96CC0CA84F8C}" type="presOf" srcId="{791ECC42-994C-F448-BA3F-7BA29583BDAA}" destId="{1A24E510-0BCF-464C-8337-363880301F4A}"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8137C3C0-C01C-1A49-AF1F-1B0EA5CE7C5E}" srcId="{EAD1FD32-A8A6-B94D-ACA5-885AEA0AA574}" destId="{E07EA384-107E-1F41-B477-2958FE3DA8C5}" srcOrd="5" destOrd="0" parTransId="{55CBA57A-7789-B84D-AEC1-048862A656DE}" sibTransId="{1FB79768-FEB4-2B43-8F4D-05118F633E88}"/>
    <dgm:cxn modelId="{3C40103F-F226-154F-A871-0BEA6CE261A0}" type="presOf" srcId="{631B7B39-6E7B-4346-8C58-B71C174BA8C0}" destId="{85682D27-F37E-AD44-8804-4F6B0166C71F}" srcOrd="0" destOrd="0" presId="urn:microsoft.com/office/officeart/2005/8/layout/hChevron3"/>
    <dgm:cxn modelId="{2837FD45-8878-AF42-9A30-C952F755EA26}" srcId="{EAD1FD32-A8A6-B94D-ACA5-885AEA0AA574}" destId="{82AFCEA7-84FA-4845-A26B-F7BBCE78D1AD}" srcOrd="1" destOrd="0" parTransId="{A54EC06C-E73A-B74D-A576-AC59170D8A00}" sibTransId="{7D23A5FA-AC02-1F44-ACF9-C5797D5C3492}"/>
    <dgm:cxn modelId="{2A79886A-0ECA-1E4C-8FB0-ECC38FCF3531}" srcId="{EAD1FD32-A8A6-B94D-ACA5-885AEA0AA574}" destId="{DB8BF1D2-9027-7E42-9CE0-E128B5534226}" srcOrd="2" destOrd="0" parTransId="{C2FE1B1E-AEBB-7242-83B0-167A6F51D3F8}" sibTransId="{A282BAEA-ADFB-5D47-A336-E84132ABA9C5}"/>
    <dgm:cxn modelId="{6205E705-9664-EC45-A5F4-B4BDE8A4F636}" type="presOf" srcId="{DB8BF1D2-9027-7E42-9CE0-E128B5534226}" destId="{817564C8-28CC-5A4B-8DB2-CF5C518DA5DE}"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E130B343-BC24-2942-8C37-67DAD7AC9B64}" type="presOf" srcId="{E07EA384-107E-1F41-B477-2958FE3DA8C5}" destId="{D46F4234-38E3-8D47-AC2D-D3C9DCFAEDEF}" srcOrd="0" destOrd="0" presId="urn:microsoft.com/office/officeart/2005/8/layout/hChevron3"/>
    <dgm:cxn modelId="{3664BB3B-5B3A-D545-9824-188613C22021}" type="presParOf" srcId="{094A5C23-C82C-894F-B759-F18D3817343E}" destId="{85682D27-F37E-AD44-8804-4F6B0166C71F}" srcOrd="0" destOrd="0" presId="urn:microsoft.com/office/officeart/2005/8/layout/hChevron3"/>
    <dgm:cxn modelId="{627A0810-ADF9-DD45-8DAC-BF4B014D1026}" type="presParOf" srcId="{094A5C23-C82C-894F-B759-F18D3817343E}" destId="{6D785D9A-60FF-FB4E-833E-D8E49D1961F2}" srcOrd="1" destOrd="0" presId="urn:microsoft.com/office/officeart/2005/8/layout/hChevron3"/>
    <dgm:cxn modelId="{1FDCCA51-6089-3740-9AD5-AA9593040FD7}" type="presParOf" srcId="{094A5C23-C82C-894F-B759-F18D3817343E}" destId="{6F1DCA77-B409-3741-B5DD-D1CE58E8937E}" srcOrd="2" destOrd="0" presId="urn:microsoft.com/office/officeart/2005/8/layout/hChevron3"/>
    <dgm:cxn modelId="{70FE65E3-1235-4C41-8F82-C198DD34F72F}" type="presParOf" srcId="{094A5C23-C82C-894F-B759-F18D3817343E}" destId="{9C3A2C56-4E8D-F04E-B99B-D1C7C673AEFC}" srcOrd="3" destOrd="0" presId="urn:microsoft.com/office/officeart/2005/8/layout/hChevron3"/>
    <dgm:cxn modelId="{020056BA-FAF9-164D-A94F-0066F145545A}" type="presParOf" srcId="{094A5C23-C82C-894F-B759-F18D3817343E}" destId="{817564C8-28CC-5A4B-8DB2-CF5C518DA5DE}" srcOrd="4" destOrd="0" presId="urn:microsoft.com/office/officeart/2005/8/layout/hChevron3"/>
    <dgm:cxn modelId="{7B1F1372-5F3B-2641-A8E3-3DD9F9F4C99B}" type="presParOf" srcId="{094A5C23-C82C-894F-B759-F18D3817343E}" destId="{AFCDDE61-6615-544C-8FB2-8BB59E3ED259}" srcOrd="5" destOrd="0" presId="urn:microsoft.com/office/officeart/2005/8/layout/hChevron3"/>
    <dgm:cxn modelId="{88B593A9-1A2B-F64F-ADD9-F1AD2054BEAE}" type="presParOf" srcId="{094A5C23-C82C-894F-B759-F18D3817343E}" destId="{E925103D-E6A2-014A-8607-A34E24A471AC}" srcOrd="6" destOrd="0" presId="urn:microsoft.com/office/officeart/2005/8/layout/hChevron3"/>
    <dgm:cxn modelId="{C6975BDA-7A8E-504E-BA96-0795DF660FFB}" type="presParOf" srcId="{094A5C23-C82C-894F-B759-F18D3817343E}" destId="{FE91CE11-2068-1E4C-A7E4-A9B2924899E1}" srcOrd="7" destOrd="0" presId="urn:microsoft.com/office/officeart/2005/8/layout/hChevron3"/>
    <dgm:cxn modelId="{7871AAB7-21E5-4140-B5D0-02CC09EF007A}" type="presParOf" srcId="{094A5C23-C82C-894F-B759-F18D3817343E}" destId="{8EDF0AAD-66C5-024B-B087-3C138FA7D311}" srcOrd="8" destOrd="0" presId="urn:microsoft.com/office/officeart/2005/8/layout/hChevron3"/>
    <dgm:cxn modelId="{860E5A93-755E-9949-88C3-ED0247C3E795}" type="presParOf" srcId="{094A5C23-C82C-894F-B759-F18D3817343E}" destId="{D2681D33-25D0-014E-95BD-17353CE84D5B}" srcOrd="9" destOrd="0" presId="urn:microsoft.com/office/officeart/2005/8/layout/hChevron3"/>
    <dgm:cxn modelId="{F0156463-4939-E347-A9A6-A2E7C07252E2}" type="presParOf" srcId="{094A5C23-C82C-894F-B759-F18D3817343E}" destId="{D46F4234-38E3-8D47-AC2D-D3C9DCFAEDEF}" srcOrd="10" destOrd="0" presId="urn:microsoft.com/office/officeart/2005/8/layout/hChevron3"/>
    <dgm:cxn modelId="{8A4FE981-8D08-634E-87ED-C5493C14A299}" type="presParOf" srcId="{094A5C23-C82C-894F-B759-F18D3817343E}" destId="{A4085919-9935-1048-8982-CF9116738A3E}" srcOrd="11" destOrd="0" presId="urn:microsoft.com/office/officeart/2005/8/layout/hChevron3"/>
    <dgm:cxn modelId="{7E7E8657-D622-B044-9168-7388BD8EED7D}" type="presParOf" srcId="{094A5C23-C82C-894F-B759-F18D3817343E}" destId="{1A24E510-0BCF-464C-8337-363880301F4A}" srcOrd="12" destOrd="0" presId="urn:microsoft.com/office/officeart/2005/8/layout/hChevron3"/>
    <dgm:cxn modelId="{B4F4A1D7-1F6D-B14B-AB8F-7E73D10A9819}" type="presParOf" srcId="{094A5C23-C82C-894F-B759-F18D3817343E}" destId="{D272166C-B1FB-744E-BBB0-23C1404300DD}" srcOrd="13" destOrd="0" presId="urn:microsoft.com/office/officeart/2005/8/layout/hChevron3"/>
    <dgm:cxn modelId="{02E997E7-2D1F-BF4D-B705-69D22EE9E7CC}"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6307CD10-E403-A84B-B79B-A99DCAD7835C}" type="presOf" srcId="{DB8BF1D2-9027-7E42-9CE0-E128B5534226}" destId="{817564C8-28CC-5A4B-8DB2-CF5C518DA5DE}" srcOrd="0" destOrd="0" presId="urn:microsoft.com/office/officeart/2005/8/layout/hChevron3"/>
    <dgm:cxn modelId="{BCD42E17-BABD-6A4E-A38C-FB2A8A45BEFE}" type="presOf" srcId="{EAD1FD32-A8A6-B94D-ACA5-885AEA0AA574}" destId="{094A5C23-C82C-894F-B759-F18D3817343E}" srcOrd="0" destOrd="0" presId="urn:microsoft.com/office/officeart/2005/8/layout/hChevron3"/>
    <dgm:cxn modelId="{D15F1A14-9D50-C84B-9D6D-CA8E9D6B75D6}" type="presOf" srcId="{E07EA384-107E-1F41-B477-2958FE3DA8C5}" destId="{D46F4234-38E3-8D47-AC2D-D3C9DCFAEDEF}" srcOrd="0" destOrd="0" presId="urn:microsoft.com/office/officeart/2005/8/layout/hChevron3"/>
    <dgm:cxn modelId="{5EC44DAE-CDBE-9843-8708-C1D34E7D2BAF}" type="presOf" srcId="{ADB234C4-B980-6546-ABE1-D97A6403AE97}" destId="{8EDF0AAD-66C5-024B-B087-3C138FA7D311}"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F0343216-D64E-CC41-96F6-1CE0D9BD40AA}" type="presOf" srcId="{791ECC42-994C-F448-BA3F-7BA29583BDAA}" destId="{1A24E510-0BCF-464C-8337-363880301F4A}"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A84570EF-CC83-214F-8BD7-5017B5310083}" type="presOf" srcId="{5D23573C-8563-5448-A16E-4DBEE5E6F5DF}" destId="{E925103D-E6A2-014A-8607-A34E24A471AC}" srcOrd="0" destOrd="0" presId="urn:microsoft.com/office/officeart/2005/8/layout/hChevron3"/>
    <dgm:cxn modelId="{2837FD45-8878-AF42-9A30-C952F755EA26}" srcId="{EAD1FD32-A8A6-B94D-ACA5-885AEA0AA574}" destId="{82AFCEA7-84FA-4845-A26B-F7BBCE78D1AD}" srcOrd="1" destOrd="0" parTransId="{A54EC06C-E73A-B74D-A576-AC59170D8A00}" sibTransId="{7D23A5FA-AC02-1F44-ACF9-C5797D5C3492}"/>
    <dgm:cxn modelId="{8137C3C0-C01C-1A49-AF1F-1B0EA5CE7C5E}" srcId="{EAD1FD32-A8A6-B94D-ACA5-885AEA0AA574}" destId="{E07EA384-107E-1F41-B477-2958FE3DA8C5}" srcOrd="5" destOrd="0" parTransId="{55CBA57A-7789-B84D-AEC1-048862A656DE}" sibTransId="{1FB79768-FEB4-2B43-8F4D-05118F633E88}"/>
    <dgm:cxn modelId="{2A79886A-0ECA-1E4C-8FB0-ECC38FCF3531}" srcId="{EAD1FD32-A8A6-B94D-ACA5-885AEA0AA574}" destId="{DB8BF1D2-9027-7E42-9CE0-E128B5534226}" srcOrd="2" destOrd="0" parTransId="{C2FE1B1E-AEBB-7242-83B0-167A6F51D3F8}" sibTransId="{A282BAEA-ADFB-5D47-A336-E84132ABA9C5}"/>
    <dgm:cxn modelId="{AC1524BC-5451-994B-A6B0-7EA2B3CB1E3A}" srcId="{EAD1FD32-A8A6-B94D-ACA5-885AEA0AA574}" destId="{791ECC42-994C-F448-BA3F-7BA29583BDAA}" srcOrd="6" destOrd="0" parTransId="{58797A15-A687-3547-A2DE-5A6292A1B936}" sibTransId="{F87C67D5-C97B-8E4E-BC3B-770EFAEE1EE0}"/>
    <dgm:cxn modelId="{389CBE67-AC69-E34F-A609-949B89674840}" srcId="{EAD1FD32-A8A6-B94D-ACA5-885AEA0AA574}" destId="{631B7B39-6E7B-4346-8C58-B71C174BA8C0}" srcOrd="0" destOrd="0" parTransId="{F09CF461-CAC1-304D-8A6C-4DE52F1748E5}" sibTransId="{943AAD2C-D866-4D4B-8513-E9EE4C779926}"/>
    <dgm:cxn modelId="{BFDA1D8E-2601-2048-8F81-07026DDB5203}" srcId="{EAD1FD32-A8A6-B94D-ACA5-885AEA0AA574}" destId="{66553E4F-1DE7-1047-9DAB-414A218791A0}" srcOrd="7" destOrd="0" parTransId="{3D21FAEC-F5CE-5143-8F09-27E6AC7ABB55}" sibTransId="{95DC310B-D340-A94B-965B-0DFB76C9DA52}"/>
    <dgm:cxn modelId="{BC9E8AED-E423-3144-B15A-BAEFAE753401}" type="presOf" srcId="{82AFCEA7-84FA-4845-A26B-F7BBCE78D1AD}" destId="{6F1DCA77-B409-3741-B5DD-D1CE58E8937E}" srcOrd="0" destOrd="0" presId="urn:microsoft.com/office/officeart/2005/8/layout/hChevron3"/>
    <dgm:cxn modelId="{0DE6B6E7-5BAA-624C-99BF-64194186A343}" type="presOf" srcId="{631B7B39-6E7B-4346-8C58-B71C174BA8C0}" destId="{85682D27-F37E-AD44-8804-4F6B0166C71F}" srcOrd="0" destOrd="0" presId="urn:microsoft.com/office/officeart/2005/8/layout/hChevron3"/>
    <dgm:cxn modelId="{491E452A-BD18-EC4D-B3F0-D658E2804D80}" type="presOf" srcId="{66553E4F-1DE7-1047-9DAB-414A218791A0}" destId="{625FE5F4-4C4D-2D46-A8EB-770EDF345DE2}" srcOrd="0" destOrd="0" presId="urn:microsoft.com/office/officeart/2005/8/layout/hChevron3"/>
    <dgm:cxn modelId="{7F77B259-D49E-704C-8AFE-5541460FBE16}" type="presParOf" srcId="{094A5C23-C82C-894F-B759-F18D3817343E}" destId="{85682D27-F37E-AD44-8804-4F6B0166C71F}" srcOrd="0" destOrd="0" presId="urn:microsoft.com/office/officeart/2005/8/layout/hChevron3"/>
    <dgm:cxn modelId="{F220A53A-993D-E34C-BF2C-C8BD8B3AE545}" type="presParOf" srcId="{094A5C23-C82C-894F-B759-F18D3817343E}" destId="{6D785D9A-60FF-FB4E-833E-D8E49D1961F2}" srcOrd="1" destOrd="0" presId="urn:microsoft.com/office/officeart/2005/8/layout/hChevron3"/>
    <dgm:cxn modelId="{D895B2D1-B7E5-C14F-B402-FFD9D3CAECD3}" type="presParOf" srcId="{094A5C23-C82C-894F-B759-F18D3817343E}" destId="{6F1DCA77-B409-3741-B5DD-D1CE58E8937E}" srcOrd="2" destOrd="0" presId="urn:microsoft.com/office/officeart/2005/8/layout/hChevron3"/>
    <dgm:cxn modelId="{59F8D389-5BFB-FD41-8CAC-5892A4DBDF92}" type="presParOf" srcId="{094A5C23-C82C-894F-B759-F18D3817343E}" destId="{9C3A2C56-4E8D-F04E-B99B-D1C7C673AEFC}" srcOrd="3" destOrd="0" presId="urn:microsoft.com/office/officeart/2005/8/layout/hChevron3"/>
    <dgm:cxn modelId="{01A2644B-4198-4D42-9F2D-A4BBC1706669}" type="presParOf" srcId="{094A5C23-C82C-894F-B759-F18D3817343E}" destId="{817564C8-28CC-5A4B-8DB2-CF5C518DA5DE}" srcOrd="4" destOrd="0" presId="urn:microsoft.com/office/officeart/2005/8/layout/hChevron3"/>
    <dgm:cxn modelId="{D4EBF363-56D6-7F43-B229-F4EAB72FC756}" type="presParOf" srcId="{094A5C23-C82C-894F-B759-F18D3817343E}" destId="{AFCDDE61-6615-544C-8FB2-8BB59E3ED259}" srcOrd="5" destOrd="0" presId="urn:microsoft.com/office/officeart/2005/8/layout/hChevron3"/>
    <dgm:cxn modelId="{CCDF355A-A90A-AE42-9E4C-11C0F0337CAD}" type="presParOf" srcId="{094A5C23-C82C-894F-B759-F18D3817343E}" destId="{E925103D-E6A2-014A-8607-A34E24A471AC}" srcOrd="6" destOrd="0" presId="urn:microsoft.com/office/officeart/2005/8/layout/hChevron3"/>
    <dgm:cxn modelId="{6D745044-502A-5E40-9CAF-AF044A25A827}" type="presParOf" srcId="{094A5C23-C82C-894F-B759-F18D3817343E}" destId="{FE91CE11-2068-1E4C-A7E4-A9B2924899E1}" srcOrd="7" destOrd="0" presId="urn:microsoft.com/office/officeart/2005/8/layout/hChevron3"/>
    <dgm:cxn modelId="{B15B676E-2F6F-5344-964A-DAD4F44C7186}" type="presParOf" srcId="{094A5C23-C82C-894F-B759-F18D3817343E}" destId="{8EDF0AAD-66C5-024B-B087-3C138FA7D311}" srcOrd="8" destOrd="0" presId="urn:microsoft.com/office/officeart/2005/8/layout/hChevron3"/>
    <dgm:cxn modelId="{40580949-253C-3D4D-9DF7-790186436FBE}" type="presParOf" srcId="{094A5C23-C82C-894F-B759-F18D3817343E}" destId="{D2681D33-25D0-014E-95BD-17353CE84D5B}" srcOrd="9" destOrd="0" presId="urn:microsoft.com/office/officeart/2005/8/layout/hChevron3"/>
    <dgm:cxn modelId="{1CCE9E1C-62C0-0043-A943-15B63FBCE6AA}" type="presParOf" srcId="{094A5C23-C82C-894F-B759-F18D3817343E}" destId="{D46F4234-38E3-8D47-AC2D-D3C9DCFAEDEF}" srcOrd="10" destOrd="0" presId="urn:microsoft.com/office/officeart/2005/8/layout/hChevron3"/>
    <dgm:cxn modelId="{00CFE8EC-0AF6-6944-82AB-6730A3872CD6}" type="presParOf" srcId="{094A5C23-C82C-894F-B759-F18D3817343E}" destId="{A4085919-9935-1048-8982-CF9116738A3E}" srcOrd="11" destOrd="0" presId="urn:microsoft.com/office/officeart/2005/8/layout/hChevron3"/>
    <dgm:cxn modelId="{8F20BACA-FB04-E646-BE75-1FA37F0C3E75}" type="presParOf" srcId="{094A5C23-C82C-894F-B759-F18D3817343E}" destId="{1A24E510-0BCF-464C-8337-363880301F4A}" srcOrd="12" destOrd="0" presId="urn:microsoft.com/office/officeart/2005/8/layout/hChevron3"/>
    <dgm:cxn modelId="{4E82FC10-A037-F748-A995-B07334DCC46E}" type="presParOf" srcId="{094A5C23-C82C-894F-B759-F18D3817343E}" destId="{D272166C-B1FB-744E-BBB0-23C1404300DD}" srcOrd="13" destOrd="0" presId="urn:microsoft.com/office/officeart/2005/8/layout/hChevron3"/>
    <dgm:cxn modelId="{FD1495F9-2375-7A40-A60C-262744835AD4}"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AD1FD32-A8A6-B94D-ACA5-885AEA0AA574}" type="doc">
      <dgm:prSet loTypeId="urn:microsoft.com/office/officeart/2005/8/layout/hChevron3" loCatId="" qsTypeId="urn:microsoft.com/office/officeart/2005/8/quickstyle/simple3" qsCatId="simple" csTypeId="urn:microsoft.com/office/officeart/2005/8/colors/accent3_3" csCatId="accent3" phldr="1"/>
      <dgm:spPr/>
    </dgm:pt>
    <dgm:pt modelId="{631B7B39-6E7B-4346-8C58-B71C174BA8C0}">
      <dgm:prSet phldrT="[Text]"/>
      <dgm:spPr>
        <a:solidFill>
          <a:schemeClr val="tx2">
            <a:lumMod val="60000"/>
            <a:lumOff val="40000"/>
          </a:schemeClr>
        </a:solidFill>
        <a:ln>
          <a:solidFill>
            <a:schemeClr val="tx1"/>
          </a:solidFill>
        </a:ln>
      </dgm:spPr>
      <dgm:t>
        <a:bodyPr/>
        <a:lstStyle/>
        <a:p>
          <a:r>
            <a:rPr lang="en-US" dirty="0" smtClean="0">
              <a:solidFill>
                <a:schemeClr val="tx1"/>
              </a:solidFill>
            </a:rPr>
            <a:t>Problem</a:t>
          </a:r>
          <a:endParaRPr lang="en-US" dirty="0">
            <a:solidFill>
              <a:schemeClr val="tx1"/>
            </a:solidFill>
          </a:endParaRPr>
        </a:p>
      </dgm:t>
    </dgm:pt>
    <dgm:pt modelId="{F09CF461-CAC1-304D-8A6C-4DE52F1748E5}" type="parTrans" cxnId="{389CBE67-AC69-E34F-A609-949B89674840}">
      <dgm:prSet/>
      <dgm:spPr/>
      <dgm:t>
        <a:bodyPr/>
        <a:lstStyle/>
        <a:p>
          <a:endParaRPr lang="en-US"/>
        </a:p>
      </dgm:t>
    </dgm:pt>
    <dgm:pt modelId="{943AAD2C-D866-4D4B-8513-E9EE4C779926}" type="sibTrans" cxnId="{389CBE67-AC69-E34F-A609-949B89674840}">
      <dgm:prSet/>
      <dgm:spPr/>
      <dgm:t>
        <a:bodyPr/>
        <a:lstStyle/>
        <a:p>
          <a:endParaRPr lang="en-US"/>
        </a:p>
      </dgm:t>
    </dgm:pt>
    <dgm:pt modelId="{DB8BF1D2-9027-7E42-9CE0-E128B5534226}">
      <dgm:prSet phldrT="[Text]"/>
      <dgm:spPr>
        <a:solidFill>
          <a:srgbClr val="E67C7F"/>
        </a:solidFill>
        <a:ln>
          <a:solidFill>
            <a:srgbClr val="000000"/>
          </a:solidFill>
        </a:ln>
      </dgm:spPr>
      <dgm:t>
        <a:bodyPr/>
        <a:lstStyle/>
        <a:p>
          <a:r>
            <a:rPr lang="en-US" dirty="0" smtClean="0"/>
            <a:t>Solution</a:t>
          </a:r>
          <a:endParaRPr lang="en-US" dirty="0"/>
        </a:p>
      </dgm:t>
    </dgm:pt>
    <dgm:pt modelId="{C2FE1B1E-AEBB-7242-83B0-167A6F51D3F8}" type="parTrans" cxnId="{2A79886A-0ECA-1E4C-8FB0-ECC38FCF3531}">
      <dgm:prSet/>
      <dgm:spPr/>
      <dgm:t>
        <a:bodyPr/>
        <a:lstStyle/>
        <a:p>
          <a:endParaRPr lang="en-US"/>
        </a:p>
      </dgm:t>
    </dgm:pt>
    <dgm:pt modelId="{A282BAEA-ADFB-5D47-A336-E84132ABA9C5}" type="sibTrans" cxnId="{2A79886A-0ECA-1E4C-8FB0-ECC38FCF3531}">
      <dgm:prSet/>
      <dgm:spPr/>
      <dgm:t>
        <a:bodyPr/>
        <a:lstStyle/>
        <a:p>
          <a:endParaRPr lang="en-US"/>
        </a:p>
      </dgm:t>
    </dgm:pt>
    <dgm:pt modelId="{82AFCEA7-84FA-4845-A26B-F7BBCE78D1AD}">
      <dgm:prSet phldrT="[Text]"/>
      <dgm:spPr>
        <a:solidFill>
          <a:srgbClr val="E67C7F"/>
        </a:solidFill>
        <a:ln>
          <a:solidFill>
            <a:srgbClr val="000000"/>
          </a:solidFill>
        </a:ln>
      </dgm:spPr>
      <dgm:t>
        <a:bodyPr/>
        <a:lstStyle/>
        <a:p>
          <a:r>
            <a:rPr lang="en-US" dirty="0" smtClean="0"/>
            <a:t>Current Program</a:t>
          </a:r>
          <a:endParaRPr lang="en-US" dirty="0"/>
        </a:p>
      </dgm:t>
    </dgm:pt>
    <dgm:pt modelId="{A54EC06C-E73A-B74D-A576-AC59170D8A00}" type="parTrans" cxnId="{2837FD45-8878-AF42-9A30-C952F755EA26}">
      <dgm:prSet/>
      <dgm:spPr/>
      <dgm:t>
        <a:bodyPr/>
        <a:lstStyle/>
        <a:p>
          <a:endParaRPr lang="en-US"/>
        </a:p>
      </dgm:t>
    </dgm:pt>
    <dgm:pt modelId="{7D23A5FA-AC02-1F44-ACF9-C5797D5C3492}" type="sibTrans" cxnId="{2837FD45-8878-AF42-9A30-C952F755EA26}">
      <dgm:prSet/>
      <dgm:spPr/>
      <dgm:t>
        <a:bodyPr/>
        <a:lstStyle/>
        <a:p>
          <a:endParaRPr lang="en-US"/>
        </a:p>
      </dgm:t>
    </dgm:pt>
    <dgm:pt modelId="{ADB234C4-B980-6546-ABE1-D97A6403AE97}">
      <dgm:prSet phldrT="[Text]"/>
      <dgm:spPr>
        <a:solidFill>
          <a:srgbClr val="E67C7F"/>
        </a:solidFill>
        <a:ln>
          <a:solidFill>
            <a:srgbClr val="000000"/>
          </a:solidFill>
        </a:ln>
      </dgm:spPr>
      <dgm:t>
        <a:bodyPr/>
        <a:lstStyle/>
        <a:p>
          <a:r>
            <a:rPr lang="en-US" dirty="0" smtClean="0"/>
            <a:t>Costs</a:t>
          </a:r>
          <a:endParaRPr lang="en-US" dirty="0"/>
        </a:p>
      </dgm:t>
    </dgm:pt>
    <dgm:pt modelId="{84A21B15-2C52-C14D-A992-31A9E43BA36C}" type="parTrans" cxnId="{E821EEED-B39A-2641-B259-C98A30E7CEC4}">
      <dgm:prSet/>
      <dgm:spPr/>
      <dgm:t>
        <a:bodyPr/>
        <a:lstStyle/>
        <a:p>
          <a:endParaRPr lang="en-US"/>
        </a:p>
      </dgm:t>
    </dgm:pt>
    <dgm:pt modelId="{F51CE0BE-5543-6543-86B4-80AD07AD25A1}" type="sibTrans" cxnId="{E821EEED-B39A-2641-B259-C98A30E7CEC4}">
      <dgm:prSet/>
      <dgm:spPr/>
      <dgm:t>
        <a:bodyPr/>
        <a:lstStyle/>
        <a:p>
          <a:endParaRPr lang="en-US"/>
        </a:p>
      </dgm:t>
    </dgm:pt>
    <dgm:pt modelId="{66553E4F-1DE7-1047-9DAB-414A218791A0}">
      <dgm:prSet phldrT="[Text]"/>
      <dgm:spPr>
        <a:solidFill>
          <a:srgbClr val="E67C7F"/>
        </a:solidFill>
        <a:ln>
          <a:solidFill>
            <a:srgbClr val="000000"/>
          </a:solidFill>
        </a:ln>
      </dgm:spPr>
      <dgm:t>
        <a:bodyPr/>
        <a:lstStyle/>
        <a:p>
          <a:r>
            <a:rPr lang="en-US" dirty="0" smtClean="0"/>
            <a:t>Timeline</a:t>
          </a:r>
          <a:endParaRPr lang="en-US" dirty="0"/>
        </a:p>
      </dgm:t>
    </dgm:pt>
    <dgm:pt modelId="{3D21FAEC-F5CE-5143-8F09-27E6AC7ABB55}" type="parTrans" cxnId="{BFDA1D8E-2601-2048-8F81-07026DDB5203}">
      <dgm:prSet/>
      <dgm:spPr/>
      <dgm:t>
        <a:bodyPr/>
        <a:lstStyle/>
        <a:p>
          <a:endParaRPr lang="en-US"/>
        </a:p>
      </dgm:t>
    </dgm:pt>
    <dgm:pt modelId="{95DC310B-D340-A94B-965B-0DFB76C9DA52}" type="sibTrans" cxnId="{BFDA1D8E-2601-2048-8F81-07026DDB5203}">
      <dgm:prSet/>
      <dgm:spPr/>
      <dgm:t>
        <a:bodyPr/>
        <a:lstStyle/>
        <a:p>
          <a:endParaRPr lang="en-US"/>
        </a:p>
      </dgm:t>
    </dgm:pt>
    <dgm:pt modelId="{5D23573C-8563-5448-A16E-4DBEE5E6F5DF}">
      <dgm:prSet phldrT="[Text]"/>
      <dgm:spPr>
        <a:solidFill>
          <a:schemeClr val="tx2">
            <a:lumMod val="60000"/>
            <a:lumOff val="40000"/>
          </a:schemeClr>
        </a:solidFill>
        <a:ln>
          <a:solidFill>
            <a:srgbClr val="000000"/>
          </a:solidFill>
        </a:ln>
      </dgm:spPr>
      <dgm:t>
        <a:bodyPr/>
        <a:lstStyle/>
        <a:p>
          <a:r>
            <a:rPr lang="en-US" dirty="0" smtClean="0"/>
            <a:t>Success</a:t>
          </a:r>
          <a:endParaRPr lang="en-US" dirty="0"/>
        </a:p>
      </dgm:t>
    </dgm:pt>
    <dgm:pt modelId="{2252F731-F71E-DF43-B242-BDF425D79693}" type="parTrans" cxnId="{84127B57-2B0D-FE45-8E70-F5A7C0FBAE45}">
      <dgm:prSet/>
      <dgm:spPr/>
      <dgm:t>
        <a:bodyPr/>
        <a:lstStyle/>
        <a:p>
          <a:endParaRPr lang="en-US"/>
        </a:p>
      </dgm:t>
    </dgm:pt>
    <dgm:pt modelId="{D344BAA5-D814-F64D-B1E9-EA158FACBBE4}" type="sibTrans" cxnId="{84127B57-2B0D-FE45-8E70-F5A7C0FBAE45}">
      <dgm:prSet/>
      <dgm:spPr/>
      <dgm:t>
        <a:bodyPr/>
        <a:lstStyle/>
        <a:p>
          <a:endParaRPr lang="en-US"/>
        </a:p>
      </dgm:t>
    </dgm:pt>
    <dgm:pt modelId="{791ECC42-994C-F448-BA3F-7BA29583BDAA}">
      <dgm:prSet phldrT="[Text]"/>
      <dgm:spPr>
        <a:solidFill>
          <a:schemeClr val="tx2"/>
        </a:solidFill>
        <a:ln>
          <a:solidFill>
            <a:srgbClr val="000000"/>
          </a:solidFill>
        </a:ln>
      </dgm:spPr>
      <dgm:t>
        <a:bodyPr/>
        <a:lstStyle/>
        <a:p>
          <a:r>
            <a:rPr lang="en-US" dirty="0" smtClean="0"/>
            <a:t>Benefits</a:t>
          </a:r>
          <a:endParaRPr lang="en-US" dirty="0"/>
        </a:p>
      </dgm:t>
    </dgm:pt>
    <dgm:pt modelId="{58797A15-A687-3547-A2DE-5A6292A1B936}" type="parTrans" cxnId="{AC1524BC-5451-994B-A6B0-7EA2B3CB1E3A}">
      <dgm:prSet/>
      <dgm:spPr/>
      <dgm:t>
        <a:bodyPr/>
        <a:lstStyle/>
        <a:p>
          <a:endParaRPr lang="en-US"/>
        </a:p>
      </dgm:t>
    </dgm:pt>
    <dgm:pt modelId="{F87C67D5-C97B-8E4E-BC3B-770EFAEE1EE0}" type="sibTrans" cxnId="{AC1524BC-5451-994B-A6B0-7EA2B3CB1E3A}">
      <dgm:prSet/>
      <dgm:spPr/>
      <dgm:t>
        <a:bodyPr/>
        <a:lstStyle/>
        <a:p>
          <a:endParaRPr lang="en-US"/>
        </a:p>
      </dgm:t>
    </dgm:pt>
    <dgm:pt modelId="{E07EA384-107E-1F41-B477-2958FE3DA8C5}">
      <dgm:prSet phldrT="[Text]"/>
      <dgm:spPr>
        <a:solidFill>
          <a:srgbClr val="E67C7F"/>
        </a:solidFill>
        <a:ln>
          <a:solidFill>
            <a:srgbClr val="000000"/>
          </a:solidFill>
        </a:ln>
      </dgm:spPr>
      <dgm:t>
        <a:bodyPr/>
        <a:lstStyle/>
        <a:p>
          <a:r>
            <a:rPr lang="en-US" smtClean="0"/>
            <a:t>Target</a:t>
          </a:r>
          <a:endParaRPr lang="en-US" dirty="0"/>
        </a:p>
      </dgm:t>
    </dgm:pt>
    <dgm:pt modelId="{55CBA57A-7789-B84D-AEC1-048862A656DE}" type="parTrans" cxnId="{8137C3C0-C01C-1A49-AF1F-1B0EA5CE7C5E}">
      <dgm:prSet/>
      <dgm:spPr/>
      <dgm:t>
        <a:bodyPr/>
        <a:lstStyle/>
        <a:p>
          <a:endParaRPr lang="en-US"/>
        </a:p>
      </dgm:t>
    </dgm:pt>
    <dgm:pt modelId="{1FB79768-FEB4-2B43-8F4D-05118F633E88}" type="sibTrans" cxnId="{8137C3C0-C01C-1A49-AF1F-1B0EA5CE7C5E}">
      <dgm:prSet/>
      <dgm:spPr/>
      <dgm:t>
        <a:bodyPr/>
        <a:lstStyle/>
        <a:p>
          <a:endParaRPr lang="en-US"/>
        </a:p>
      </dgm:t>
    </dgm:pt>
    <dgm:pt modelId="{094A5C23-C82C-894F-B759-F18D3817343E}" type="pres">
      <dgm:prSet presAssocID="{EAD1FD32-A8A6-B94D-ACA5-885AEA0AA574}" presName="Name0" presStyleCnt="0">
        <dgm:presLayoutVars>
          <dgm:dir/>
          <dgm:resizeHandles val="exact"/>
        </dgm:presLayoutVars>
      </dgm:prSet>
      <dgm:spPr/>
    </dgm:pt>
    <dgm:pt modelId="{85682D27-F37E-AD44-8804-4F6B0166C71F}" type="pres">
      <dgm:prSet presAssocID="{631B7B39-6E7B-4346-8C58-B71C174BA8C0}" presName="parTxOnly" presStyleLbl="node1" presStyleIdx="0" presStyleCnt="8">
        <dgm:presLayoutVars>
          <dgm:bulletEnabled val="1"/>
        </dgm:presLayoutVars>
      </dgm:prSet>
      <dgm:spPr/>
      <dgm:t>
        <a:bodyPr/>
        <a:lstStyle/>
        <a:p>
          <a:endParaRPr lang="en-US"/>
        </a:p>
      </dgm:t>
    </dgm:pt>
    <dgm:pt modelId="{6D785D9A-60FF-FB4E-833E-D8E49D1961F2}" type="pres">
      <dgm:prSet presAssocID="{943AAD2C-D866-4D4B-8513-E9EE4C779926}" presName="parSpace" presStyleCnt="0"/>
      <dgm:spPr/>
    </dgm:pt>
    <dgm:pt modelId="{6F1DCA77-B409-3741-B5DD-D1CE58E8937E}" type="pres">
      <dgm:prSet presAssocID="{82AFCEA7-84FA-4845-A26B-F7BBCE78D1AD}" presName="parTxOnly" presStyleLbl="node1" presStyleIdx="1" presStyleCnt="8">
        <dgm:presLayoutVars>
          <dgm:bulletEnabled val="1"/>
        </dgm:presLayoutVars>
      </dgm:prSet>
      <dgm:spPr/>
      <dgm:t>
        <a:bodyPr/>
        <a:lstStyle/>
        <a:p>
          <a:endParaRPr lang="en-US"/>
        </a:p>
      </dgm:t>
    </dgm:pt>
    <dgm:pt modelId="{9C3A2C56-4E8D-F04E-B99B-D1C7C673AEFC}" type="pres">
      <dgm:prSet presAssocID="{7D23A5FA-AC02-1F44-ACF9-C5797D5C3492}" presName="parSpace" presStyleCnt="0"/>
      <dgm:spPr/>
    </dgm:pt>
    <dgm:pt modelId="{817564C8-28CC-5A4B-8DB2-CF5C518DA5DE}" type="pres">
      <dgm:prSet presAssocID="{DB8BF1D2-9027-7E42-9CE0-E128B5534226}" presName="parTxOnly" presStyleLbl="node1" presStyleIdx="2" presStyleCnt="8">
        <dgm:presLayoutVars>
          <dgm:bulletEnabled val="1"/>
        </dgm:presLayoutVars>
      </dgm:prSet>
      <dgm:spPr/>
      <dgm:t>
        <a:bodyPr/>
        <a:lstStyle/>
        <a:p>
          <a:endParaRPr lang="en-US"/>
        </a:p>
      </dgm:t>
    </dgm:pt>
    <dgm:pt modelId="{AFCDDE61-6615-544C-8FB2-8BB59E3ED259}" type="pres">
      <dgm:prSet presAssocID="{A282BAEA-ADFB-5D47-A336-E84132ABA9C5}" presName="parSpace" presStyleCnt="0"/>
      <dgm:spPr/>
    </dgm:pt>
    <dgm:pt modelId="{E925103D-E6A2-014A-8607-A34E24A471AC}" type="pres">
      <dgm:prSet presAssocID="{5D23573C-8563-5448-A16E-4DBEE5E6F5DF}" presName="parTxOnly" presStyleLbl="node1" presStyleIdx="3" presStyleCnt="8">
        <dgm:presLayoutVars>
          <dgm:bulletEnabled val="1"/>
        </dgm:presLayoutVars>
      </dgm:prSet>
      <dgm:spPr/>
      <dgm:t>
        <a:bodyPr/>
        <a:lstStyle/>
        <a:p>
          <a:endParaRPr lang="en-US"/>
        </a:p>
      </dgm:t>
    </dgm:pt>
    <dgm:pt modelId="{FE91CE11-2068-1E4C-A7E4-A9B2924899E1}" type="pres">
      <dgm:prSet presAssocID="{D344BAA5-D814-F64D-B1E9-EA158FACBBE4}" presName="parSpace" presStyleCnt="0"/>
      <dgm:spPr/>
    </dgm:pt>
    <dgm:pt modelId="{8EDF0AAD-66C5-024B-B087-3C138FA7D311}" type="pres">
      <dgm:prSet presAssocID="{ADB234C4-B980-6546-ABE1-D97A6403AE97}" presName="parTxOnly" presStyleLbl="node1" presStyleIdx="4" presStyleCnt="8">
        <dgm:presLayoutVars>
          <dgm:bulletEnabled val="1"/>
        </dgm:presLayoutVars>
      </dgm:prSet>
      <dgm:spPr/>
      <dgm:t>
        <a:bodyPr/>
        <a:lstStyle/>
        <a:p>
          <a:endParaRPr lang="en-US"/>
        </a:p>
      </dgm:t>
    </dgm:pt>
    <dgm:pt modelId="{D2681D33-25D0-014E-95BD-17353CE84D5B}" type="pres">
      <dgm:prSet presAssocID="{F51CE0BE-5543-6543-86B4-80AD07AD25A1}" presName="parSpace" presStyleCnt="0"/>
      <dgm:spPr/>
    </dgm:pt>
    <dgm:pt modelId="{D46F4234-38E3-8D47-AC2D-D3C9DCFAEDEF}" type="pres">
      <dgm:prSet presAssocID="{E07EA384-107E-1F41-B477-2958FE3DA8C5}" presName="parTxOnly" presStyleLbl="node1" presStyleIdx="5" presStyleCnt="8">
        <dgm:presLayoutVars>
          <dgm:bulletEnabled val="1"/>
        </dgm:presLayoutVars>
      </dgm:prSet>
      <dgm:spPr/>
      <dgm:t>
        <a:bodyPr/>
        <a:lstStyle/>
        <a:p>
          <a:endParaRPr lang="en-US"/>
        </a:p>
      </dgm:t>
    </dgm:pt>
    <dgm:pt modelId="{A4085919-9935-1048-8982-CF9116738A3E}" type="pres">
      <dgm:prSet presAssocID="{1FB79768-FEB4-2B43-8F4D-05118F633E88}" presName="parSpace" presStyleCnt="0"/>
      <dgm:spPr/>
    </dgm:pt>
    <dgm:pt modelId="{1A24E510-0BCF-464C-8337-363880301F4A}" type="pres">
      <dgm:prSet presAssocID="{791ECC42-994C-F448-BA3F-7BA29583BDAA}" presName="parTxOnly" presStyleLbl="node1" presStyleIdx="6" presStyleCnt="8">
        <dgm:presLayoutVars>
          <dgm:bulletEnabled val="1"/>
        </dgm:presLayoutVars>
      </dgm:prSet>
      <dgm:spPr/>
      <dgm:t>
        <a:bodyPr/>
        <a:lstStyle/>
        <a:p>
          <a:endParaRPr lang="en-US"/>
        </a:p>
      </dgm:t>
    </dgm:pt>
    <dgm:pt modelId="{D272166C-B1FB-744E-BBB0-23C1404300DD}" type="pres">
      <dgm:prSet presAssocID="{F87C67D5-C97B-8E4E-BC3B-770EFAEE1EE0}" presName="parSpace" presStyleCnt="0"/>
      <dgm:spPr/>
    </dgm:pt>
    <dgm:pt modelId="{625FE5F4-4C4D-2D46-A8EB-770EDF345DE2}" type="pres">
      <dgm:prSet presAssocID="{66553E4F-1DE7-1047-9DAB-414A218791A0}" presName="parTxOnly" presStyleLbl="node1" presStyleIdx="7" presStyleCnt="8">
        <dgm:presLayoutVars>
          <dgm:bulletEnabled val="1"/>
        </dgm:presLayoutVars>
      </dgm:prSet>
      <dgm:spPr/>
      <dgm:t>
        <a:bodyPr/>
        <a:lstStyle/>
        <a:p>
          <a:endParaRPr lang="en-US"/>
        </a:p>
      </dgm:t>
    </dgm:pt>
  </dgm:ptLst>
  <dgm:cxnLst>
    <dgm:cxn modelId="{65D8A53C-5AEA-7F4A-97D4-FCD8761283C9}" type="presOf" srcId="{EAD1FD32-A8A6-B94D-ACA5-885AEA0AA574}" destId="{094A5C23-C82C-894F-B759-F18D3817343E}" srcOrd="0" destOrd="0" presId="urn:microsoft.com/office/officeart/2005/8/layout/hChevron3"/>
    <dgm:cxn modelId="{F963341A-9690-BC4A-BC8E-F77FC82FE02B}" type="presOf" srcId="{DB8BF1D2-9027-7E42-9CE0-E128B5534226}" destId="{817564C8-28CC-5A4B-8DB2-CF5C518DA5DE}" srcOrd="0" destOrd="0" presId="urn:microsoft.com/office/officeart/2005/8/layout/hChevron3"/>
    <dgm:cxn modelId="{2A79886A-0ECA-1E4C-8FB0-ECC38FCF3531}" srcId="{EAD1FD32-A8A6-B94D-ACA5-885AEA0AA574}" destId="{DB8BF1D2-9027-7E42-9CE0-E128B5534226}" srcOrd="2" destOrd="0" parTransId="{C2FE1B1E-AEBB-7242-83B0-167A6F51D3F8}" sibTransId="{A282BAEA-ADFB-5D47-A336-E84132ABA9C5}"/>
    <dgm:cxn modelId="{6F1F3163-BEB6-E740-89E0-3D7816D07F7C}" type="presOf" srcId="{66553E4F-1DE7-1047-9DAB-414A218791A0}" destId="{625FE5F4-4C4D-2D46-A8EB-770EDF345DE2}" srcOrd="0" destOrd="0" presId="urn:microsoft.com/office/officeart/2005/8/layout/hChevron3"/>
    <dgm:cxn modelId="{8137C3C0-C01C-1A49-AF1F-1B0EA5CE7C5E}" srcId="{EAD1FD32-A8A6-B94D-ACA5-885AEA0AA574}" destId="{E07EA384-107E-1F41-B477-2958FE3DA8C5}" srcOrd="5" destOrd="0" parTransId="{55CBA57A-7789-B84D-AEC1-048862A656DE}" sibTransId="{1FB79768-FEB4-2B43-8F4D-05118F633E88}"/>
    <dgm:cxn modelId="{2837FD45-8878-AF42-9A30-C952F755EA26}" srcId="{EAD1FD32-A8A6-B94D-ACA5-885AEA0AA574}" destId="{82AFCEA7-84FA-4845-A26B-F7BBCE78D1AD}" srcOrd="1" destOrd="0" parTransId="{A54EC06C-E73A-B74D-A576-AC59170D8A00}" sibTransId="{7D23A5FA-AC02-1F44-ACF9-C5797D5C3492}"/>
    <dgm:cxn modelId="{177D987C-9F19-BA40-ADF6-C34755FE228E}" type="presOf" srcId="{ADB234C4-B980-6546-ABE1-D97A6403AE97}" destId="{8EDF0AAD-66C5-024B-B087-3C138FA7D311}" srcOrd="0" destOrd="0" presId="urn:microsoft.com/office/officeart/2005/8/layout/hChevron3"/>
    <dgm:cxn modelId="{86D519DD-B245-AB48-AFFB-6BC4E40F221C}" type="presOf" srcId="{791ECC42-994C-F448-BA3F-7BA29583BDAA}" destId="{1A24E510-0BCF-464C-8337-363880301F4A}" srcOrd="0" destOrd="0" presId="urn:microsoft.com/office/officeart/2005/8/layout/hChevron3"/>
    <dgm:cxn modelId="{E821EEED-B39A-2641-B259-C98A30E7CEC4}" srcId="{EAD1FD32-A8A6-B94D-ACA5-885AEA0AA574}" destId="{ADB234C4-B980-6546-ABE1-D97A6403AE97}" srcOrd="4" destOrd="0" parTransId="{84A21B15-2C52-C14D-A992-31A9E43BA36C}" sibTransId="{F51CE0BE-5543-6543-86B4-80AD07AD25A1}"/>
    <dgm:cxn modelId="{A0CC6024-67EF-AB43-B9B6-5522A932B465}" type="presOf" srcId="{631B7B39-6E7B-4346-8C58-B71C174BA8C0}" destId="{85682D27-F37E-AD44-8804-4F6B0166C71F}" srcOrd="0" destOrd="0" presId="urn:microsoft.com/office/officeart/2005/8/layout/hChevron3"/>
    <dgm:cxn modelId="{AB1A08AF-DC5E-DF4E-9376-61DC9326DBA2}" type="presOf" srcId="{5D23573C-8563-5448-A16E-4DBEE5E6F5DF}" destId="{E925103D-E6A2-014A-8607-A34E24A471AC}" srcOrd="0" destOrd="0" presId="urn:microsoft.com/office/officeart/2005/8/layout/hChevron3"/>
    <dgm:cxn modelId="{84127B57-2B0D-FE45-8E70-F5A7C0FBAE45}" srcId="{EAD1FD32-A8A6-B94D-ACA5-885AEA0AA574}" destId="{5D23573C-8563-5448-A16E-4DBEE5E6F5DF}" srcOrd="3" destOrd="0" parTransId="{2252F731-F71E-DF43-B242-BDF425D79693}" sibTransId="{D344BAA5-D814-F64D-B1E9-EA158FACBBE4}"/>
    <dgm:cxn modelId="{09F1972A-8084-E04B-A139-5B00F472CD5A}" type="presOf" srcId="{82AFCEA7-84FA-4845-A26B-F7BBCE78D1AD}" destId="{6F1DCA77-B409-3741-B5DD-D1CE58E8937E}" srcOrd="0" destOrd="0" presId="urn:microsoft.com/office/officeart/2005/8/layout/hChevron3"/>
    <dgm:cxn modelId="{AC1524BC-5451-994B-A6B0-7EA2B3CB1E3A}" srcId="{EAD1FD32-A8A6-B94D-ACA5-885AEA0AA574}" destId="{791ECC42-994C-F448-BA3F-7BA29583BDAA}" srcOrd="6" destOrd="0" parTransId="{58797A15-A687-3547-A2DE-5A6292A1B936}" sibTransId="{F87C67D5-C97B-8E4E-BC3B-770EFAEE1EE0}"/>
    <dgm:cxn modelId="{F5F1F605-995D-6643-A9AB-881077252CA0}" type="presOf" srcId="{E07EA384-107E-1F41-B477-2958FE3DA8C5}" destId="{D46F4234-38E3-8D47-AC2D-D3C9DCFAEDEF}" srcOrd="0" destOrd="0" presId="urn:microsoft.com/office/officeart/2005/8/layout/hChevron3"/>
    <dgm:cxn modelId="{BFDA1D8E-2601-2048-8F81-07026DDB5203}" srcId="{EAD1FD32-A8A6-B94D-ACA5-885AEA0AA574}" destId="{66553E4F-1DE7-1047-9DAB-414A218791A0}" srcOrd="7" destOrd="0" parTransId="{3D21FAEC-F5CE-5143-8F09-27E6AC7ABB55}" sibTransId="{95DC310B-D340-A94B-965B-0DFB76C9DA52}"/>
    <dgm:cxn modelId="{389CBE67-AC69-E34F-A609-949B89674840}" srcId="{EAD1FD32-A8A6-B94D-ACA5-885AEA0AA574}" destId="{631B7B39-6E7B-4346-8C58-B71C174BA8C0}" srcOrd="0" destOrd="0" parTransId="{F09CF461-CAC1-304D-8A6C-4DE52F1748E5}" sibTransId="{943AAD2C-D866-4D4B-8513-E9EE4C779926}"/>
    <dgm:cxn modelId="{4EB57A5A-C18F-6D44-AF70-33A2AF347A1C}" type="presParOf" srcId="{094A5C23-C82C-894F-B759-F18D3817343E}" destId="{85682D27-F37E-AD44-8804-4F6B0166C71F}" srcOrd="0" destOrd="0" presId="urn:microsoft.com/office/officeart/2005/8/layout/hChevron3"/>
    <dgm:cxn modelId="{65A7ABAD-D85F-914F-B594-3F0C8A149862}" type="presParOf" srcId="{094A5C23-C82C-894F-B759-F18D3817343E}" destId="{6D785D9A-60FF-FB4E-833E-D8E49D1961F2}" srcOrd="1" destOrd="0" presId="urn:microsoft.com/office/officeart/2005/8/layout/hChevron3"/>
    <dgm:cxn modelId="{9D63A3E3-EE3F-B145-B5DD-87C3561D84FA}" type="presParOf" srcId="{094A5C23-C82C-894F-B759-F18D3817343E}" destId="{6F1DCA77-B409-3741-B5DD-D1CE58E8937E}" srcOrd="2" destOrd="0" presId="urn:microsoft.com/office/officeart/2005/8/layout/hChevron3"/>
    <dgm:cxn modelId="{6BE7AD74-FC31-FF4C-A710-5F1000BEC283}" type="presParOf" srcId="{094A5C23-C82C-894F-B759-F18D3817343E}" destId="{9C3A2C56-4E8D-F04E-B99B-D1C7C673AEFC}" srcOrd="3" destOrd="0" presId="urn:microsoft.com/office/officeart/2005/8/layout/hChevron3"/>
    <dgm:cxn modelId="{73AAA05E-364E-A744-81F3-6509A5C74F03}" type="presParOf" srcId="{094A5C23-C82C-894F-B759-F18D3817343E}" destId="{817564C8-28CC-5A4B-8DB2-CF5C518DA5DE}" srcOrd="4" destOrd="0" presId="urn:microsoft.com/office/officeart/2005/8/layout/hChevron3"/>
    <dgm:cxn modelId="{49121D65-530E-E44C-9DD9-57263620D8F9}" type="presParOf" srcId="{094A5C23-C82C-894F-B759-F18D3817343E}" destId="{AFCDDE61-6615-544C-8FB2-8BB59E3ED259}" srcOrd="5" destOrd="0" presId="urn:microsoft.com/office/officeart/2005/8/layout/hChevron3"/>
    <dgm:cxn modelId="{34BE173B-CD4E-BD4D-B326-EF552D5DAFA9}" type="presParOf" srcId="{094A5C23-C82C-894F-B759-F18D3817343E}" destId="{E925103D-E6A2-014A-8607-A34E24A471AC}" srcOrd="6" destOrd="0" presId="urn:microsoft.com/office/officeart/2005/8/layout/hChevron3"/>
    <dgm:cxn modelId="{BCE86DF9-49E1-FF43-9944-AFCEEAAC9648}" type="presParOf" srcId="{094A5C23-C82C-894F-B759-F18D3817343E}" destId="{FE91CE11-2068-1E4C-A7E4-A9B2924899E1}" srcOrd="7" destOrd="0" presId="urn:microsoft.com/office/officeart/2005/8/layout/hChevron3"/>
    <dgm:cxn modelId="{01809680-D139-1444-8EAC-5E7A8A2B8922}" type="presParOf" srcId="{094A5C23-C82C-894F-B759-F18D3817343E}" destId="{8EDF0AAD-66C5-024B-B087-3C138FA7D311}" srcOrd="8" destOrd="0" presId="urn:microsoft.com/office/officeart/2005/8/layout/hChevron3"/>
    <dgm:cxn modelId="{EC283A1C-4A9D-5641-8186-8ACECDC15ED9}" type="presParOf" srcId="{094A5C23-C82C-894F-B759-F18D3817343E}" destId="{D2681D33-25D0-014E-95BD-17353CE84D5B}" srcOrd="9" destOrd="0" presId="urn:microsoft.com/office/officeart/2005/8/layout/hChevron3"/>
    <dgm:cxn modelId="{97281001-B04C-AB46-B40A-032DAC0258BF}" type="presParOf" srcId="{094A5C23-C82C-894F-B759-F18D3817343E}" destId="{D46F4234-38E3-8D47-AC2D-D3C9DCFAEDEF}" srcOrd="10" destOrd="0" presId="urn:microsoft.com/office/officeart/2005/8/layout/hChevron3"/>
    <dgm:cxn modelId="{4CCFF207-F0E7-F347-BAB1-387B46562B79}" type="presParOf" srcId="{094A5C23-C82C-894F-B759-F18D3817343E}" destId="{A4085919-9935-1048-8982-CF9116738A3E}" srcOrd="11" destOrd="0" presId="urn:microsoft.com/office/officeart/2005/8/layout/hChevron3"/>
    <dgm:cxn modelId="{E4D66F36-A82F-F64C-991F-45123DFA7E2B}" type="presParOf" srcId="{094A5C23-C82C-894F-B759-F18D3817343E}" destId="{1A24E510-0BCF-464C-8337-363880301F4A}" srcOrd="12" destOrd="0" presId="urn:microsoft.com/office/officeart/2005/8/layout/hChevron3"/>
    <dgm:cxn modelId="{043C5600-C8D8-9C46-A5FC-8D149509BBA9}" type="presParOf" srcId="{094A5C23-C82C-894F-B759-F18D3817343E}" destId="{D272166C-B1FB-744E-BBB0-23C1404300DD}" srcOrd="13" destOrd="0" presId="urn:microsoft.com/office/officeart/2005/8/layout/hChevron3"/>
    <dgm:cxn modelId="{776919E9-5F11-9449-83EC-9EDD791E2755}" type="presParOf" srcId="{094A5C23-C82C-894F-B759-F18D3817343E}" destId="{625FE5F4-4C4D-2D46-A8EB-770EDF345DE2}"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5988C-E82A-B34F-8316-BDF4B8F6923F}">
      <dsp:nvSpPr>
        <dsp:cNvPr id="0" name=""/>
        <dsp:cNvSpPr/>
      </dsp:nvSpPr>
      <dsp:spPr>
        <a:xfrm>
          <a:off x="0" y="12860"/>
          <a:ext cx="5737247" cy="1230701"/>
        </a:xfrm>
        <a:prstGeom prst="roundRect">
          <a:avLst>
            <a:gd name="adj" fmla="val 10000"/>
          </a:avLst>
        </a:prstGeom>
        <a:gradFill rotWithShape="0">
          <a:gsLst>
            <a:gs pos="0">
              <a:schemeClr val="accent4">
                <a:shade val="50000"/>
                <a:hueOff val="0"/>
                <a:satOff val="0"/>
                <a:lumOff val="0"/>
                <a:alphaOff val="0"/>
                <a:tint val="60000"/>
                <a:satMod val="250000"/>
              </a:schemeClr>
            </a:gs>
            <a:gs pos="35000">
              <a:schemeClr val="accent4">
                <a:shade val="50000"/>
                <a:hueOff val="0"/>
                <a:satOff val="0"/>
                <a:lumOff val="0"/>
                <a:alphaOff val="0"/>
                <a:tint val="47000"/>
                <a:satMod val="275000"/>
              </a:schemeClr>
            </a:gs>
            <a:gs pos="100000">
              <a:schemeClr val="accent4">
                <a:shade val="50000"/>
                <a:hueOff val="0"/>
                <a:satOff val="0"/>
                <a:lumOff val="0"/>
                <a:alphaOff val="0"/>
                <a:tint val="25000"/>
                <a:satMod val="300000"/>
              </a:schemeClr>
            </a:gs>
          </a:gsLst>
          <a:lin ang="16200000" scaled="1"/>
        </a:gra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venir Next Condensed Medium"/>
              <a:cs typeface="Avenir Next Condensed Medium"/>
            </a:rPr>
            <a:t>Invest in CardioMEMS</a:t>
          </a:r>
          <a:endParaRPr lang="en-US" sz="3200" kern="1200" dirty="0">
            <a:latin typeface="Avenir Next Condensed Medium"/>
            <a:cs typeface="Avenir Next Condensed Medium"/>
          </a:endParaRPr>
        </a:p>
      </dsp:txBody>
      <dsp:txXfrm>
        <a:off x="36046" y="48906"/>
        <a:ext cx="4409224" cy="1158609"/>
      </dsp:txXfrm>
    </dsp:sp>
    <dsp:sp modelId="{4A540F16-B977-BE4C-BC5A-B2F13CA18E3E}">
      <dsp:nvSpPr>
        <dsp:cNvPr id="0" name=""/>
        <dsp:cNvSpPr/>
      </dsp:nvSpPr>
      <dsp:spPr>
        <a:xfrm>
          <a:off x="506227" y="1435818"/>
          <a:ext cx="5737247" cy="1230701"/>
        </a:xfrm>
        <a:prstGeom prst="roundRect">
          <a:avLst>
            <a:gd name="adj" fmla="val 10000"/>
          </a:avLst>
        </a:prstGeom>
        <a:gradFill rotWithShape="0">
          <a:gsLst>
            <a:gs pos="0">
              <a:schemeClr val="accent4">
                <a:shade val="50000"/>
                <a:hueOff val="11980"/>
                <a:satOff val="1645"/>
                <a:lumOff val="24281"/>
                <a:alphaOff val="0"/>
                <a:tint val="60000"/>
                <a:satMod val="250000"/>
              </a:schemeClr>
            </a:gs>
            <a:gs pos="35000">
              <a:schemeClr val="accent4">
                <a:shade val="50000"/>
                <a:hueOff val="11980"/>
                <a:satOff val="1645"/>
                <a:lumOff val="24281"/>
                <a:alphaOff val="0"/>
                <a:tint val="47000"/>
                <a:satMod val="275000"/>
              </a:schemeClr>
            </a:gs>
            <a:gs pos="100000">
              <a:schemeClr val="accent4">
                <a:shade val="50000"/>
                <a:hueOff val="11980"/>
                <a:satOff val="1645"/>
                <a:lumOff val="24281"/>
                <a:alphaOff val="0"/>
                <a:tint val="25000"/>
                <a:satMod val="300000"/>
              </a:schemeClr>
            </a:gs>
          </a:gsLst>
          <a:lin ang="16200000" scaled="1"/>
        </a:gra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venir Next Condensed Medium"/>
              <a:cs typeface="Avenir Next Condensed Medium"/>
            </a:rPr>
            <a:t>Develop new PTSD Program </a:t>
          </a:r>
          <a:endParaRPr lang="en-US" sz="3200" kern="1200" dirty="0">
            <a:latin typeface="Avenir Next Condensed Medium"/>
            <a:cs typeface="Avenir Next Condensed Medium"/>
          </a:endParaRPr>
        </a:p>
      </dsp:txBody>
      <dsp:txXfrm>
        <a:off x="542273" y="1471864"/>
        <a:ext cx="4358971" cy="1158609"/>
      </dsp:txXfrm>
    </dsp:sp>
    <dsp:sp modelId="{A87F7A80-60E3-8042-8C5E-49506490B629}">
      <dsp:nvSpPr>
        <dsp:cNvPr id="0" name=""/>
        <dsp:cNvSpPr/>
      </dsp:nvSpPr>
      <dsp:spPr>
        <a:xfrm>
          <a:off x="1012455" y="2871636"/>
          <a:ext cx="5737247" cy="1230701"/>
        </a:xfrm>
        <a:prstGeom prst="roundRect">
          <a:avLst>
            <a:gd name="adj" fmla="val 10000"/>
          </a:avLst>
        </a:prstGeom>
        <a:gradFill rotWithShape="0">
          <a:gsLst>
            <a:gs pos="0">
              <a:schemeClr val="accent4">
                <a:shade val="50000"/>
                <a:hueOff val="11980"/>
                <a:satOff val="1645"/>
                <a:lumOff val="24281"/>
                <a:alphaOff val="0"/>
                <a:tint val="60000"/>
                <a:satMod val="250000"/>
              </a:schemeClr>
            </a:gs>
            <a:gs pos="35000">
              <a:schemeClr val="accent4">
                <a:shade val="50000"/>
                <a:hueOff val="11980"/>
                <a:satOff val="1645"/>
                <a:lumOff val="24281"/>
                <a:alphaOff val="0"/>
                <a:tint val="47000"/>
                <a:satMod val="275000"/>
              </a:schemeClr>
            </a:gs>
            <a:gs pos="100000">
              <a:schemeClr val="accent4">
                <a:shade val="50000"/>
                <a:hueOff val="11980"/>
                <a:satOff val="1645"/>
                <a:lumOff val="24281"/>
                <a:alphaOff val="0"/>
                <a:tint val="25000"/>
                <a:satMod val="300000"/>
              </a:schemeClr>
            </a:gs>
          </a:gsLst>
          <a:lin ang="16200000" scaled="1"/>
        </a:gra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Avenir Next Condensed Medium"/>
              <a:cs typeface="Avenir Next Condensed Medium"/>
            </a:rPr>
            <a:t>Pilot Program</a:t>
          </a:r>
          <a:endParaRPr lang="en-US" sz="3200" kern="1200" dirty="0">
            <a:latin typeface="Avenir Next Condensed Medium"/>
            <a:cs typeface="Avenir Next Condensed Medium"/>
          </a:endParaRPr>
        </a:p>
      </dsp:txBody>
      <dsp:txXfrm>
        <a:off x="1048501" y="2907682"/>
        <a:ext cx="4358971" cy="1158609"/>
      </dsp:txXfrm>
    </dsp:sp>
    <dsp:sp modelId="{C0AE2F7D-8AC0-2B4E-BE15-2630ABC85335}">
      <dsp:nvSpPr>
        <dsp:cNvPr id="0" name=""/>
        <dsp:cNvSpPr/>
      </dsp:nvSpPr>
      <dsp:spPr>
        <a:xfrm>
          <a:off x="4937291" y="933281"/>
          <a:ext cx="799955" cy="799955"/>
        </a:xfrm>
        <a:prstGeom prst="downArrow">
          <a:avLst>
            <a:gd name="adj1" fmla="val 55000"/>
            <a:gd name="adj2" fmla="val 45000"/>
          </a:avLst>
        </a:prstGeom>
        <a:solidFill>
          <a:schemeClr val="accent4">
            <a:alpha val="90000"/>
            <a:tint val="55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17281" y="933281"/>
        <a:ext cx="439975" cy="601966"/>
      </dsp:txXfrm>
    </dsp:sp>
    <dsp:sp modelId="{41565CCA-EA51-9341-9F39-23BC904DC7AF}">
      <dsp:nvSpPr>
        <dsp:cNvPr id="0" name=""/>
        <dsp:cNvSpPr/>
      </dsp:nvSpPr>
      <dsp:spPr>
        <a:xfrm>
          <a:off x="5443519" y="2360895"/>
          <a:ext cx="799955" cy="799955"/>
        </a:xfrm>
        <a:prstGeom prst="downArrow">
          <a:avLst>
            <a:gd name="adj1" fmla="val 55000"/>
            <a:gd name="adj2" fmla="val 45000"/>
          </a:avLst>
        </a:prstGeom>
        <a:solidFill>
          <a:schemeClr val="accent4">
            <a:alpha val="90000"/>
            <a:tint val="55000"/>
            <a:hueOff val="0"/>
            <a:satOff val="0"/>
            <a:lumOff val="0"/>
            <a:alphaOff val="0"/>
          </a:schemeClr>
        </a:solidFill>
        <a:ln w="12700" cap="flat" cmpd="sng" algn="ctr">
          <a:solidFill>
            <a:srgbClr val="0000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23509" y="2360895"/>
        <a:ext cx="439975" cy="6019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E561-BE98-ED4B-BBBB-FD609034CAAD}">
      <dsp:nvSpPr>
        <dsp:cNvPr id="0" name=""/>
        <dsp:cNvSpPr/>
      </dsp:nvSpPr>
      <dsp:spPr>
        <a:xfrm rot="10800000">
          <a:off x="0" y="0"/>
          <a:ext cx="6096000" cy="1354666"/>
        </a:xfrm>
        <a:prstGeom prst="trapezoid">
          <a:avLst>
            <a:gd name="adj" fmla="val 75000"/>
          </a:avLst>
        </a:prstGeom>
        <a:solidFill>
          <a:srgbClr val="548EFF"/>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Avenir Next Condensed Medium"/>
              <a:cs typeface="Avenir Next Condensed Medium"/>
            </a:rPr>
            <a:t>Hospitalizations</a:t>
          </a:r>
          <a:endParaRPr lang="en-US" sz="2800" kern="1200" dirty="0">
            <a:latin typeface="Avenir Next Condensed Medium"/>
            <a:cs typeface="Avenir Next Condensed Medium"/>
          </a:endParaRPr>
        </a:p>
      </dsp:txBody>
      <dsp:txXfrm rot="-10800000">
        <a:off x="1066799" y="0"/>
        <a:ext cx="3962400" cy="1354666"/>
      </dsp:txXfrm>
    </dsp:sp>
    <dsp:sp modelId="{A77D190B-8120-3D48-8B40-BCDE0865B197}">
      <dsp:nvSpPr>
        <dsp:cNvPr id="0" name=""/>
        <dsp:cNvSpPr/>
      </dsp:nvSpPr>
      <dsp:spPr>
        <a:xfrm rot="10800000">
          <a:off x="1015999" y="1354666"/>
          <a:ext cx="4064000" cy="1354666"/>
        </a:xfrm>
        <a:prstGeom prst="trapezoid">
          <a:avLst>
            <a:gd name="adj" fmla="val 75000"/>
          </a:avLst>
        </a:prstGeom>
        <a:solidFill>
          <a:srgbClr val="548EFF"/>
        </a:solidFill>
        <a:ln>
          <a:solidFill>
            <a:srgbClr val="000000"/>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Avenir Next Condensed Medium"/>
              <a:cs typeface="Avenir Next Condensed Medium"/>
            </a:rPr>
            <a:t>Rehospitalization</a:t>
          </a:r>
          <a:endParaRPr lang="en-US" sz="3200" kern="1200" dirty="0">
            <a:latin typeface="Avenir Next Condensed Medium"/>
            <a:cs typeface="Avenir Next Condensed Medium"/>
          </a:endParaRPr>
        </a:p>
      </dsp:txBody>
      <dsp:txXfrm rot="-10800000">
        <a:off x="1727199" y="1354666"/>
        <a:ext cx="2641600" cy="1354666"/>
      </dsp:txXfrm>
    </dsp:sp>
    <dsp:sp modelId="{FD698717-122A-9549-ADB4-FC3D039C15AE}">
      <dsp:nvSpPr>
        <dsp:cNvPr id="0" name=""/>
        <dsp:cNvSpPr/>
      </dsp:nvSpPr>
      <dsp:spPr>
        <a:xfrm rot="10800000">
          <a:off x="2032000" y="2709333"/>
          <a:ext cx="2032000" cy="1354666"/>
        </a:xfrm>
        <a:prstGeom prst="trapezoid">
          <a:avLst>
            <a:gd name="adj" fmla="val 75000"/>
          </a:avLst>
        </a:prstGeom>
        <a:solidFill>
          <a:srgbClr val="548EFF"/>
        </a:solidFill>
        <a:ln>
          <a:solidFill>
            <a:srgbClr val="000000"/>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rot="-10800000">
        <a:off x="2032000" y="2709333"/>
        <a:ext cx="20320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2D27-F37E-AD44-8804-4F6B0166C71F}">
      <dsp:nvSpPr>
        <dsp:cNvPr id="0" name=""/>
        <dsp:cNvSpPr/>
      </dsp:nvSpPr>
      <dsp:spPr>
        <a:xfrm>
          <a:off x="4213" y="1770769"/>
          <a:ext cx="1306153" cy="522461"/>
        </a:xfrm>
        <a:prstGeom prst="homePlate">
          <a:avLst/>
        </a:prstGeom>
        <a:solidFill>
          <a:schemeClr val="tx2">
            <a:lumMod val="60000"/>
            <a:lumOff val="40000"/>
          </a:schemeClr>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Problem</a:t>
          </a:r>
          <a:endParaRPr lang="en-US" sz="1400" kern="1200" dirty="0">
            <a:solidFill>
              <a:schemeClr val="tx1"/>
            </a:solidFill>
          </a:endParaRPr>
        </a:p>
      </dsp:txBody>
      <dsp:txXfrm>
        <a:off x="4213" y="1770769"/>
        <a:ext cx="1175538" cy="522461"/>
      </dsp:txXfrm>
    </dsp:sp>
    <dsp:sp modelId="{6F1DCA77-B409-3741-B5DD-D1CE58E8937E}">
      <dsp:nvSpPr>
        <dsp:cNvPr id="0" name=""/>
        <dsp:cNvSpPr/>
      </dsp:nvSpPr>
      <dsp:spPr>
        <a:xfrm>
          <a:off x="104913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Current Program</a:t>
          </a:r>
          <a:endParaRPr lang="en-US" sz="1400" kern="1200" dirty="0"/>
        </a:p>
      </dsp:txBody>
      <dsp:txXfrm>
        <a:off x="1310367" y="1770769"/>
        <a:ext cx="783692" cy="522461"/>
      </dsp:txXfrm>
    </dsp:sp>
    <dsp:sp modelId="{817564C8-28CC-5A4B-8DB2-CF5C518DA5DE}">
      <dsp:nvSpPr>
        <dsp:cNvPr id="0" name=""/>
        <dsp:cNvSpPr/>
      </dsp:nvSpPr>
      <dsp:spPr>
        <a:xfrm>
          <a:off x="209405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Solution</a:t>
          </a:r>
          <a:endParaRPr lang="en-US" sz="1400" kern="1200" dirty="0"/>
        </a:p>
      </dsp:txBody>
      <dsp:txXfrm>
        <a:off x="2355290" y="1770769"/>
        <a:ext cx="783692" cy="522461"/>
      </dsp:txXfrm>
    </dsp:sp>
    <dsp:sp modelId="{E925103D-E6A2-014A-8607-A34E24A471AC}">
      <dsp:nvSpPr>
        <dsp:cNvPr id="0" name=""/>
        <dsp:cNvSpPr/>
      </dsp:nvSpPr>
      <dsp:spPr>
        <a:xfrm>
          <a:off x="3138982" y="1770769"/>
          <a:ext cx="1306153" cy="522461"/>
        </a:xfrm>
        <a:prstGeom prst="chevron">
          <a:avLst/>
        </a:prstGeom>
        <a:solidFill>
          <a:schemeClr val="tx2">
            <a:lumMod val="60000"/>
            <a:lumOff val="40000"/>
          </a:schemeClr>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Success</a:t>
          </a:r>
          <a:endParaRPr lang="en-US" sz="1400" kern="1200" dirty="0"/>
        </a:p>
      </dsp:txBody>
      <dsp:txXfrm>
        <a:off x="3400213" y="1770769"/>
        <a:ext cx="783692" cy="522461"/>
      </dsp:txXfrm>
    </dsp:sp>
    <dsp:sp modelId="{8EDF0AAD-66C5-024B-B087-3C138FA7D311}">
      <dsp:nvSpPr>
        <dsp:cNvPr id="0" name=""/>
        <dsp:cNvSpPr/>
      </dsp:nvSpPr>
      <dsp:spPr>
        <a:xfrm>
          <a:off x="4183906"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Costs</a:t>
          </a:r>
          <a:endParaRPr lang="en-US" sz="1400" kern="1200" dirty="0"/>
        </a:p>
      </dsp:txBody>
      <dsp:txXfrm>
        <a:off x="4445137" y="1770769"/>
        <a:ext cx="783692" cy="522461"/>
      </dsp:txXfrm>
    </dsp:sp>
    <dsp:sp modelId="{D46F4234-38E3-8D47-AC2D-D3C9DCFAEDEF}">
      <dsp:nvSpPr>
        <dsp:cNvPr id="0" name=""/>
        <dsp:cNvSpPr/>
      </dsp:nvSpPr>
      <dsp:spPr>
        <a:xfrm>
          <a:off x="5228829"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smtClean="0"/>
            <a:t>Target</a:t>
          </a:r>
          <a:endParaRPr lang="en-US" sz="1400" kern="1200" dirty="0"/>
        </a:p>
      </dsp:txBody>
      <dsp:txXfrm>
        <a:off x="5490060" y="1770769"/>
        <a:ext cx="783692" cy="522461"/>
      </dsp:txXfrm>
    </dsp:sp>
    <dsp:sp modelId="{1A24E510-0BCF-464C-8337-363880301F4A}">
      <dsp:nvSpPr>
        <dsp:cNvPr id="0" name=""/>
        <dsp:cNvSpPr/>
      </dsp:nvSpPr>
      <dsp:spPr>
        <a:xfrm>
          <a:off x="6273752" y="1770769"/>
          <a:ext cx="1306153" cy="522461"/>
        </a:xfrm>
        <a:prstGeom prst="chevron">
          <a:avLst/>
        </a:prstGeom>
        <a:solidFill>
          <a:schemeClr val="tx2"/>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Benefits</a:t>
          </a:r>
          <a:endParaRPr lang="en-US" sz="1400" kern="1200" dirty="0"/>
        </a:p>
      </dsp:txBody>
      <dsp:txXfrm>
        <a:off x="6534983" y="1770769"/>
        <a:ext cx="783692" cy="522461"/>
      </dsp:txXfrm>
    </dsp:sp>
    <dsp:sp modelId="{625FE5F4-4C4D-2D46-A8EB-770EDF345DE2}">
      <dsp:nvSpPr>
        <dsp:cNvPr id="0" name=""/>
        <dsp:cNvSpPr/>
      </dsp:nvSpPr>
      <dsp:spPr>
        <a:xfrm>
          <a:off x="7318675" y="1770769"/>
          <a:ext cx="1306153" cy="522461"/>
        </a:xfrm>
        <a:prstGeom prst="chevron">
          <a:avLst/>
        </a:prstGeom>
        <a:solidFill>
          <a:srgbClr val="E67C7F"/>
        </a:solidFill>
        <a:ln>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Timeline</a:t>
          </a:r>
          <a:endParaRPr lang="en-US" sz="1400" kern="1200" dirty="0"/>
        </a:p>
      </dsp:txBody>
      <dsp:txXfrm>
        <a:off x="7579906" y="1770769"/>
        <a:ext cx="783692" cy="5224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D9E96-D4DB-F94A-998C-0DA32426470C}" type="datetimeFigureOut">
              <a:rPr lang="en-US" smtClean="0"/>
              <a:t>4/27/15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25D66-C4C3-D143-B4E7-CAE4214CE767}" type="slidenum">
              <a:rPr lang="en-US" smtClean="0"/>
              <a:t>‹#›</a:t>
            </a:fld>
            <a:endParaRPr lang="en-US"/>
          </a:p>
        </p:txBody>
      </p:sp>
    </p:spTree>
    <p:extLst>
      <p:ext uri="{BB962C8B-B14F-4D97-AF65-F5344CB8AC3E}">
        <p14:creationId xmlns:p14="http://schemas.microsoft.com/office/powerpoint/2010/main" val="851826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Lauren P</a:t>
            </a:r>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2</a:t>
            </a:fld>
            <a:endParaRPr lang="en-US"/>
          </a:p>
        </p:txBody>
      </p:sp>
    </p:spTree>
    <p:extLst>
      <p:ext uri="{BB962C8B-B14F-4D97-AF65-F5344CB8AC3E}">
        <p14:creationId xmlns:p14="http://schemas.microsoft.com/office/powerpoint/2010/main" val="99190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size/population</a:t>
            </a:r>
            <a:r>
              <a:rPr lang="en-US" baseline="0" dirty="0" smtClean="0"/>
              <a:t> could equate to </a:t>
            </a:r>
            <a:endParaRPr lang="en-US" dirty="0" smtClean="0"/>
          </a:p>
        </p:txBody>
      </p:sp>
      <p:sp>
        <p:nvSpPr>
          <p:cNvPr id="4" name="Slide Number Placeholder 3"/>
          <p:cNvSpPr>
            <a:spLocks noGrp="1"/>
          </p:cNvSpPr>
          <p:nvPr>
            <p:ph type="sldNum" sz="quarter" idx="10"/>
          </p:nvPr>
        </p:nvSpPr>
        <p:spPr/>
        <p:txBody>
          <a:bodyPr/>
          <a:lstStyle/>
          <a:p>
            <a:fld id="{35425D66-C4C3-D143-B4E7-CAE4214CE767}" type="slidenum">
              <a:rPr lang="en-US" smtClean="0"/>
              <a:t>15</a:t>
            </a:fld>
            <a:endParaRPr lang="en-US"/>
          </a:p>
        </p:txBody>
      </p:sp>
    </p:spTree>
    <p:extLst>
      <p:ext uri="{BB962C8B-B14F-4D97-AF65-F5344CB8AC3E}">
        <p14:creationId xmlns:p14="http://schemas.microsoft.com/office/powerpoint/2010/main" val="2886049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Washington D.C. </a:t>
            </a:r>
            <a:r>
              <a:rPr lang="en-US" smtClean="0"/>
              <a:t>VA Medical Center</a:t>
            </a:r>
          </a:p>
          <a:p>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16</a:t>
            </a:fld>
            <a:endParaRPr lang="en-US"/>
          </a:p>
        </p:txBody>
      </p:sp>
    </p:spTree>
    <p:extLst>
      <p:ext uri="{BB962C8B-B14F-4D97-AF65-F5344CB8AC3E}">
        <p14:creationId xmlns:p14="http://schemas.microsoft.com/office/powerpoint/2010/main" val="386160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 claims to be committed to ensuring the wellbeing of soldiers, and their wives and children, but fails to provided the necessary precautionary measures to anticipate PTSD outbursts. The sad truth is that there have been numerous cases of soldiers who suffer from extreme cases of PTSD that have committed suicide and murdered their wives and children on account of their mental instability due to the disorder.</a:t>
            </a:r>
          </a:p>
          <a:p>
            <a:endParaRPr lang="en-US" dirty="0" smtClean="0"/>
          </a:p>
          <a:p>
            <a:r>
              <a:rPr lang="en-US" dirty="0" smtClean="0"/>
              <a:t>He was able to overcome it</a:t>
            </a:r>
            <a:endParaRPr lang="en-US" dirty="0"/>
          </a:p>
          <a:p>
            <a:r>
              <a:rPr lang="en-US" dirty="0" smtClean="0"/>
              <a:t>Bonding</a:t>
            </a:r>
            <a:r>
              <a:rPr lang="en-US" baseline="0" dirty="0" smtClean="0"/>
              <a:t> with a shooting range, and the guy shot him due to his PTSD</a:t>
            </a:r>
          </a:p>
          <a:p>
            <a:r>
              <a:rPr lang="en-US" baseline="0" dirty="0" smtClean="0"/>
              <a:t>This is a </a:t>
            </a:r>
            <a:r>
              <a:rPr lang="en-US" baseline="0" dirty="0" err="1" smtClean="0"/>
              <a:t>tregya</a:t>
            </a:r>
            <a:r>
              <a:rPr lang="en-US" baseline="0" dirty="0" smtClean="0"/>
              <a:t> </a:t>
            </a:r>
            <a:r>
              <a:rPr lang="en-US" baseline="0" dirty="0" err="1" smtClean="0"/>
              <a:t>nd</a:t>
            </a:r>
            <a:r>
              <a:rPr lang="en-US" baseline="0" dirty="0" smtClean="0"/>
              <a:t> this is what we are trying to prevent </a:t>
            </a:r>
          </a:p>
          <a:p>
            <a:endParaRPr lang="en-US" baseline="0" dirty="0" smtClean="0"/>
          </a:p>
          <a:p>
            <a:r>
              <a:rPr lang="en-US" baseline="0" dirty="0" smtClean="0"/>
              <a:t>This could have been caught and prevented if he </a:t>
            </a:r>
            <a:r>
              <a:rPr lang="en-US" baseline="0" dirty="0" err="1" smtClean="0"/>
              <a:t>cardimemes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5425D66-C4C3-D143-B4E7-CAE4214CE767}" type="slidenum">
              <a:rPr lang="en-US" smtClean="0"/>
              <a:t>17</a:t>
            </a:fld>
            <a:endParaRPr lang="en-US"/>
          </a:p>
        </p:txBody>
      </p:sp>
    </p:spTree>
    <p:extLst>
      <p:ext uri="{BB962C8B-B14F-4D97-AF65-F5344CB8AC3E}">
        <p14:creationId xmlns:p14="http://schemas.microsoft.com/office/powerpoint/2010/main" val="212830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which traces the heart's electrical activity as it pumps blood. </a:t>
            </a:r>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24</a:t>
            </a:fld>
            <a:endParaRPr lang="en-US"/>
          </a:p>
        </p:txBody>
      </p:sp>
    </p:spTree>
    <p:extLst>
      <p:ext uri="{BB962C8B-B14F-4D97-AF65-F5344CB8AC3E}">
        <p14:creationId xmlns:p14="http://schemas.microsoft.com/office/powerpoint/2010/main" val="394444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Vivid night terrors</a:t>
            </a:r>
          </a:p>
          <a:p>
            <a:r>
              <a:rPr lang="en-US" dirty="0" smtClean="0"/>
              <a:t>Traumatic flashbacks</a:t>
            </a:r>
          </a:p>
          <a:p>
            <a:r>
              <a:rPr lang="en-US" dirty="0" smtClean="0"/>
              <a:t>High blood pressure</a:t>
            </a:r>
          </a:p>
          <a:p>
            <a:r>
              <a:rPr lang="en-US" dirty="0" smtClean="0"/>
              <a:t>Depression</a:t>
            </a:r>
          </a:p>
          <a:p>
            <a:r>
              <a:rPr lang="en-US" dirty="0" smtClean="0"/>
              <a:t>Anxiety </a:t>
            </a:r>
          </a:p>
          <a:p>
            <a:r>
              <a:rPr lang="en-US" dirty="0" smtClean="0"/>
              <a:t>Strained relationships</a:t>
            </a:r>
          </a:p>
          <a:p>
            <a:r>
              <a:rPr lang="en-US" dirty="0" smtClean="0"/>
              <a:t>Alcohol &amp; Drug abuse </a:t>
            </a:r>
          </a:p>
          <a:p>
            <a:endParaRPr lang="en-US" dirty="0" smtClean="0"/>
          </a:p>
          <a:p>
            <a:r>
              <a:rPr lang="en-US" dirty="0" smtClean="0"/>
              <a:t>Brief overview</a:t>
            </a:r>
          </a:p>
          <a:p>
            <a:r>
              <a:rPr lang="en-US" dirty="0" err="1" smtClean="0"/>
              <a:t>PTSd</a:t>
            </a:r>
            <a:r>
              <a:rPr lang="en-US" baseline="0" dirty="0" smtClean="0"/>
              <a:t> is characterized by these symptoms …. Also soldiers develop these when they come back.</a:t>
            </a:r>
            <a:endParaRPr lang="en-US" dirty="0" smtClean="0"/>
          </a:p>
          <a:p>
            <a:r>
              <a:rPr lang="en-US" dirty="0" smtClean="0"/>
              <a:t>In 12 years, 6,661 deaths during </a:t>
            </a:r>
            <a:r>
              <a:rPr lang="en-US" dirty="0" err="1" smtClean="0"/>
              <a:t>afganistan</a:t>
            </a:r>
            <a:r>
              <a:rPr lang="en-US" dirty="0" smtClean="0"/>
              <a:t> &amp; </a:t>
            </a:r>
            <a:r>
              <a:rPr lang="en-US" dirty="0" err="1" smtClean="0"/>
              <a:t>iraq</a:t>
            </a:r>
            <a:r>
              <a:rPr lang="en-US" dirty="0" smtClean="0"/>
              <a:t> wars</a:t>
            </a:r>
          </a:p>
          <a:p>
            <a:r>
              <a:rPr lang="en-US" dirty="0" smtClean="0"/>
              <a:t>In 1 year, 8,395 PTSD related suicides</a:t>
            </a:r>
          </a:p>
          <a:p>
            <a:r>
              <a:rPr lang="en-US" dirty="0" smtClean="0"/>
              <a:t>PTSD related suicides claimed 1,734 more</a:t>
            </a:r>
            <a:r>
              <a:rPr lang="en-US" baseline="0" dirty="0" smtClean="0"/>
              <a:t> military personal in 1 year than the </a:t>
            </a:r>
            <a:r>
              <a:rPr lang="en-US" baseline="0" dirty="0" err="1" smtClean="0"/>
              <a:t>afghanistan</a:t>
            </a:r>
            <a:r>
              <a:rPr lang="en-US" baseline="0" dirty="0" smtClean="0"/>
              <a:t> and </a:t>
            </a:r>
            <a:r>
              <a:rPr lang="en-US" baseline="0" dirty="0" err="1" smtClean="0"/>
              <a:t>iraq</a:t>
            </a:r>
            <a:r>
              <a:rPr lang="en-US" baseline="0" dirty="0" smtClean="0"/>
              <a:t> wars have in 12 years</a:t>
            </a:r>
          </a:p>
          <a:p>
            <a:endParaRPr lang="en-US" baseline="0" dirty="0" smtClean="0"/>
          </a:p>
          <a:p>
            <a:r>
              <a:rPr lang="en-US" sz="1200" kern="1200" dirty="0" smtClean="0">
                <a:solidFill>
                  <a:srgbClr val="FF0000"/>
                </a:solidFill>
                <a:effectLst/>
                <a:latin typeface="+mn-lt"/>
                <a:ea typeface="+mn-ea"/>
                <a:cs typeface="+mn-cs"/>
              </a:rPr>
              <a:t>It's the "fight or flight" response, which is how the body responds to danger and threats. The heart beats faster, arteries constrict, blood pressure increases. The platelets in the blood become stickier, in preparation for clotting a potential wound. More glucose is pumped into the bloodstream, for quick energy. This can all save your life if you're being chased by a tiger. But when the process happens repeatedly over time, in response to chronic emotional stress, the lining of the arteries gets damaged. The heart muscle weakens. The effect is destructive, not protective.</a:t>
            </a:r>
          </a:p>
          <a:p>
            <a:r>
              <a:rPr lang="en-US" sz="1200" kern="1200" dirty="0" smtClean="0">
                <a:solidFill>
                  <a:srgbClr val="FF0000"/>
                </a:solidFill>
                <a:effectLst/>
                <a:latin typeface="+mn-lt"/>
                <a:ea typeface="+mn-ea"/>
                <a:cs typeface="+mn-cs"/>
              </a:rPr>
              <a:t> </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5425D66-C4C3-D143-B4E7-CAE4214CE767}" type="slidenum">
              <a:rPr lang="en-US" smtClean="0"/>
              <a:t>3</a:t>
            </a:fld>
            <a:endParaRPr lang="en-US"/>
          </a:p>
        </p:txBody>
      </p:sp>
    </p:spTree>
    <p:extLst>
      <p:ext uri="{BB962C8B-B14F-4D97-AF65-F5344CB8AC3E}">
        <p14:creationId xmlns:p14="http://schemas.microsoft.com/office/powerpoint/2010/main" val="71950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your</a:t>
            </a:r>
            <a:r>
              <a:rPr lang="en-US" baseline="0" dirty="0" smtClean="0"/>
              <a:t> own study. </a:t>
            </a:r>
            <a:r>
              <a:rPr lang="en-US" dirty="0" smtClean="0"/>
              <a:t>The study looked at 562 Veterans—281 twin pairs—who had been followed an average of 13 years. </a:t>
            </a:r>
            <a:r>
              <a:rPr lang="en-US" b="1" dirty="0" smtClean="0"/>
              <a:t>It found that heart disease was more than twice as common among those with PTSD</a:t>
            </a:r>
          </a:p>
          <a:p>
            <a:r>
              <a:rPr lang="en-US" dirty="0" smtClean="0"/>
              <a:t>Perfectly</a:t>
            </a:r>
            <a:r>
              <a:rPr lang="en-US" baseline="0" dirty="0" smtClean="0"/>
              <a:t> illustrates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b="0" dirty="0" smtClean="0"/>
              <a:t>Causes early death from heart disease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4</a:t>
            </a:fld>
            <a:endParaRPr lang="en-US"/>
          </a:p>
        </p:txBody>
      </p:sp>
    </p:spTree>
    <p:extLst>
      <p:ext uri="{BB962C8B-B14F-4D97-AF65-F5344CB8AC3E}">
        <p14:creationId xmlns:p14="http://schemas.microsoft.com/office/powerpoint/2010/main" val="394343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 has a reputation for </a:t>
            </a:r>
            <a:r>
              <a:rPr lang="en-US" dirty="0" err="1" smtClean="0"/>
              <a:t>burecratic</a:t>
            </a:r>
            <a:r>
              <a:rPr lang="en-US" baseline="0" dirty="0" smtClean="0"/>
              <a:t> inefficiencies</a:t>
            </a:r>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5</a:t>
            </a:fld>
            <a:endParaRPr lang="en-US"/>
          </a:p>
        </p:txBody>
      </p:sp>
    </p:spTree>
    <p:extLst>
      <p:ext uri="{BB962C8B-B14F-4D97-AF65-F5344CB8AC3E}">
        <p14:creationId xmlns:p14="http://schemas.microsoft.com/office/powerpoint/2010/main" val="350815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Cardio Microelectromechanical Systems</a:t>
            </a:r>
          </a:p>
          <a:p>
            <a:r>
              <a:rPr lang="en-US" dirty="0" smtClean="0"/>
              <a:t>Describe the product</a:t>
            </a:r>
            <a:r>
              <a:rPr lang="en-US" baseline="0" dirty="0" smtClean="0"/>
              <a:t> &amp; how it works</a:t>
            </a:r>
          </a:p>
          <a:p>
            <a:endParaRPr lang="en-US" baseline="0" dirty="0" smtClean="0"/>
          </a:p>
          <a:p>
            <a:r>
              <a:rPr lang="en-US" dirty="0" smtClean="0"/>
              <a:t>Statistics on reliability</a:t>
            </a:r>
            <a:r>
              <a:rPr lang="en-US" baseline="0" dirty="0" smtClean="0"/>
              <a:t> of </a:t>
            </a:r>
            <a:r>
              <a:rPr lang="en-US" baseline="0" dirty="0" err="1" smtClean="0"/>
              <a:t>cardioMEMS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Guaranteed lifetime - Permanent solution</a:t>
            </a:r>
          </a:p>
          <a:p>
            <a:r>
              <a:rPr lang="en-US" baseline="0" dirty="0" smtClean="0"/>
              <a:t>Connection between </a:t>
            </a:r>
          </a:p>
          <a:p>
            <a:r>
              <a:rPr lang="en-US" dirty="0" smtClean="0"/>
              <a:t>Minimally invasive surgery </a:t>
            </a:r>
          </a:p>
          <a:p>
            <a:r>
              <a:rPr lang="en-US" dirty="0" smtClean="0"/>
              <a:t>15 minute surgery </a:t>
            </a:r>
          </a:p>
          <a:p>
            <a:r>
              <a:rPr lang="en-US" dirty="0" smtClean="0"/>
              <a:t>Convenience</a:t>
            </a:r>
          </a:p>
          <a:p>
            <a:r>
              <a:rPr lang="en-US" dirty="0" smtClean="0"/>
              <a:t>Security </a:t>
            </a:r>
          </a:p>
          <a:p>
            <a:r>
              <a:rPr lang="en-US" dirty="0" smtClean="0"/>
              <a:t>Reliability</a:t>
            </a:r>
          </a:p>
          <a:p>
            <a:endParaRPr lang="en-US" dirty="0" smtClean="0"/>
          </a:p>
          <a:p>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35425D66-C4C3-D143-B4E7-CAE4214CE767}" type="slidenum">
              <a:rPr lang="en-US" smtClean="0"/>
              <a:t>6</a:t>
            </a:fld>
            <a:endParaRPr lang="en-US"/>
          </a:p>
        </p:txBody>
      </p:sp>
    </p:spTree>
    <p:extLst>
      <p:ext uri="{BB962C8B-B14F-4D97-AF65-F5344CB8AC3E}">
        <p14:creationId xmlns:p14="http://schemas.microsoft.com/office/powerpoint/2010/main" val="19663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Champion clinical trial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Tested</a:t>
            </a:r>
            <a:r>
              <a:rPr lang="en-US" sz="1200" b="0" baseline="0" dirty="0" smtClean="0"/>
              <a:t> 550 randomized patients who were hospitalized for heart failure within the past 12 months</a:t>
            </a:r>
            <a:endParaRPr lang="en-US" sz="12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#5 most innovative Health Care Company in world </a:t>
            </a:r>
            <a:endParaRPr lang="en-US" dirty="0" smtClean="0"/>
          </a:p>
          <a:p>
            <a:r>
              <a:rPr lang="en-US" dirty="0" err="1" smtClean="0"/>
              <a:t>St.Jude</a:t>
            </a:r>
            <a:r>
              <a:rPr lang="en-US" baseline="0" dirty="0" smtClean="0"/>
              <a:t> Medical Center has been working on ongoing studies. </a:t>
            </a:r>
          </a:p>
          <a:p>
            <a:r>
              <a:rPr lang="en-US" baseline="0" dirty="0" smtClean="0"/>
              <a:t>How successful this has been in this context. Addressing these heart failure hospitalization.</a:t>
            </a:r>
          </a:p>
          <a:p>
            <a:r>
              <a:rPr lang="en-US" baseline="0" dirty="0" smtClean="0"/>
              <a:t>As you can see these statistics from St. Jude’s prove its success.  </a:t>
            </a:r>
          </a:p>
          <a:p>
            <a:r>
              <a:rPr lang="en-US" dirty="0" smtClean="0"/>
              <a:t>2015</a:t>
            </a:r>
          </a:p>
          <a:p>
            <a:r>
              <a:rPr lang="en-US" dirty="0" smtClean="0"/>
              <a:t>Above</a:t>
            </a:r>
            <a:r>
              <a:rPr lang="en-US" baseline="0" dirty="0" smtClean="0"/>
              <a:t> </a:t>
            </a:r>
            <a:r>
              <a:rPr lang="en-US" baseline="0" dirty="0" err="1" smtClean="0"/>
              <a:t>google</a:t>
            </a:r>
            <a:endParaRPr lang="en-US" baseline="0" dirty="0" smtClean="0"/>
          </a:p>
          <a:p>
            <a:pPr marL="342900" indent="-342900">
              <a:buFont typeface="Arial"/>
              <a:buChar char="•"/>
            </a:pPr>
            <a:endParaRPr lang="en-US" dirty="0" smtClean="0"/>
          </a:p>
          <a:p>
            <a:pPr marL="342900" indent="-342900">
              <a:buFont typeface="Arial"/>
              <a:buChar char="•"/>
            </a:pPr>
            <a:r>
              <a:rPr lang="en-US" sz="1200" b="0" dirty="0" smtClean="0"/>
              <a:t>98.6% Free from complications</a:t>
            </a:r>
          </a:p>
          <a:p>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7</a:t>
            </a:fld>
            <a:endParaRPr lang="en-US"/>
          </a:p>
        </p:txBody>
      </p:sp>
    </p:spTree>
    <p:extLst>
      <p:ext uri="{BB962C8B-B14F-4D97-AF65-F5344CB8AC3E}">
        <p14:creationId xmlns:p14="http://schemas.microsoft.com/office/powerpoint/2010/main" val="406439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dirty="0" smtClean="0"/>
              <a:t>Out of Pocket:</a:t>
            </a:r>
            <a:br>
              <a:rPr lang="en-US" sz="1200" b="0" dirty="0" smtClean="0"/>
            </a:br>
            <a:r>
              <a:rPr lang="en-US" sz="1200" b="0" dirty="0" smtClean="0"/>
              <a:t>$20,000</a:t>
            </a:r>
          </a:p>
          <a:p>
            <a:pPr marL="0" indent="0">
              <a:buFont typeface="Arial"/>
              <a:buNone/>
            </a:pPr>
            <a:r>
              <a:rPr lang="en-US" sz="1200" b="0" dirty="0" smtClean="0"/>
              <a:t>Surgery/Hospital Visits:</a:t>
            </a:r>
            <a:br>
              <a:rPr lang="en-US" sz="1200" b="0" dirty="0" smtClean="0"/>
            </a:br>
            <a:r>
              <a:rPr lang="en-US" sz="1200" b="0" dirty="0" smtClean="0"/>
              <a:t>$60,000-$80,000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$17,000 reimbursement</a:t>
            </a:r>
          </a:p>
          <a:p>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8</a:t>
            </a:fld>
            <a:endParaRPr lang="en-US"/>
          </a:p>
        </p:txBody>
      </p:sp>
    </p:spTree>
    <p:extLst>
      <p:ext uri="{BB962C8B-B14F-4D97-AF65-F5344CB8AC3E}">
        <p14:creationId xmlns:p14="http://schemas.microsoft.com/office/powerpoint/2010/main" val="371519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457200" rtl="0" eaLnBrk="1" fontAlgn="base" latinLnBrk="0" hangingPunct="1">
              <a:lnSpc>
                <a:spcPct val="100000"/>
              </a:lnSpc>
              <a:spcBef>
                <a:spcPts val="0"/>
              </a:spcBef>
              <a:spcAft>
                <a:spcPts val="0"/>
              </a:spcAft>
              <a:buClrTx/>
              <a:buSzTx/>
              <a:buFont typeface="Arial"/>
              <a:buChar char="•"/>
              <a:tabLst/>
              <a:defRPr/>
            </a:pPr>
            <a:r>
              <a:rPr lang="en-US" b="0" i="1" dirty="0" smtClean="0"/>
              <a:t>Quality of Life Research</a:t>
            </a:r>
            <a:r>
              <a:rPr lang="en-US" b="0" dirty="0" smtClean="0"/>
              <a:t> in December 2013.</a:t>
            </a:r>
          </a:p>
          <a:p>
            <a:pPr marL="342900" marR="0" indent="-342900" algn="l" defTabSz="457200" rtl="0" eaLnBrk="1" fontAlgn="base" latinLnBrk="0" hangingPunct="1">
              <a:lnSpc>
                <a:spcPct val="100000"/>
              </a:lnSpc>
              <a:spcBef>
                <a:spcPts val="0"/>
              </a:spcBef>
              <a:spcAft>
                <a:spcPts val="0"/>
              </a:spcAft>
              <a:buClrTx/>
              <a:buSzTx/>
              <a:buFont typeface="Arial"/>
              <a:buChar char="•"/>
              <a:tabLst/>
              <a:defRPr/>
            </a:pPr>
            <a:r>
              <a:rPr lang="en-US" b="0" dirty="0" smtClean="0"/>
              <a:t>Study of 5,574 Veterans</a:t>
            </a:r>
          </a:p>
          <a:p>
            <a:pPr marL="342900" indent="-342900" fontAlgn="base">
              <a:buFont typeface="Arial"/>
              <a:buChar char="•"/>
            </a:pPr>
            <a:r>
              <a:rPr lang="en-US" b="0" dirty="0" smtClean="0"/>
              <a:t>Vietnam Era Twin Registry</a:t>
            </a:r>
          </a:p>
          <a:p>
            <a:pPr marL="342900" indent="-342900" fontAlgn="base">
              <a:buFont typeface="Arial"/>
              <a:buChar char="•"/>
            </a:pPr>
            <a:r>
              <a:rPr lang="en-US" b="0" dirty="0" smtClean="0"/>
              <a:t>mail surveys and telephone interviews</a:t>
            </a:r>
          </a:p>
        </p:txBody>
      </p:sp>
      <p:sp>
        <p:nvSpPr>
          <p:cNvPr id="4" name="Slide Number Placeholder 3"/>
          <p:cNvSpPr>
            <a:spLocks noGrp="1"/>
          </p:cNvSpPr>
          <p:nvPr>
            <p:ph type="sldNum" sz="quarter" idx="10"/>
          </p:nvPr>
        </p:nvSpPr>
        <p:spPr/>
        <p:txBody>
          <a:bodyPr/>
          <a:lstStyle/>
          <a:p>
            <a:fld id="{35425D66-C4C3-D143-B4E7-CAE4214CE767}" type="slidenum">
              <a:rPr lang="en-US" smtClean="0"/>
              <a:t>9</a:t>
            </a:fld>
            <a:endParaRPr lang="en-US"/>
          </a:p>
        </p:txBody>
      </p:sp>
    </p:spTree>
    <p:extLst>
      <p:ext uri="{BB962C8B-B14F-4D97-AF65-F5344CB8AC3E}">
        <p14:creationId xmlns:p14="http://schemas.microsoft.com/office/powerpoint/2010/main" val="89503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venir Next Condensed Demi Bold"/>
                <a:cs typeface="Avenir Next Condensed Demi Bold"/>
              </a:rPr>
              <a:t>$17,000 savings per Veteran in just 7 years</a:t>
            </a:r>
          </a:p>
          <a:p>
            <a:endParaRPr lang="en-US" dirty="0"/>
          </a:p>
        </p:txBody>
      </p:sp>
      <p:sp>
        <p:nvSpPr>
          <p:cNvPr id="4" name="Slide Number Placeholder 3"/>
          <p:cNvSpPr>
            <a:spLocks noGrp="1"/>
          </p:cNvSpPr>
          <p:nvPr>
            <p:ph type="sldNum" sz="quarter" idx="10"/>
          </p:nvPr>
        </p:nvSpPr>
        <p:spPr/>
        <p:txBody>
          <a:bodyPr/>
          <a:lstStyle/>
          <a:p>
            <a:fld id="{35425D66-C4C3-D143-B4E7-CAE4214CE767}" type="slidenum">
              <a:rPr lang="en-US" smtClean="0"/>
              <a:t>13</a:t>
            </a:fld>
            <a:endParaRPr lang="en-US"/>
          </a:p>
        </p:txBody>
      </p:sp>
    </p:spTree>
    <p:extLst>
      <p:ext uri="{BB962C8B-B14F-4D97-AF65-F5344CB8AC3E}">
        <p14:creationId xmlns:p14="http://schemas.microsoft.com/office/powerpoint/2010/main" val="344460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BC7E7-EA8E-4DA7-915E-CC098D9BADCB}"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BC7E7-EA8E-4DA7-915E-CC098D9BADCB}"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9BC7E7-EA8E-4DA7-915E-CC098D9BADCB}" type="datetimeFigureOut">
              <a:rPr lang="en-US" smtClean="0"/>
              <a:t>4/27/15</a:t>
            </a:fld>
            <a:endParaRPr lang="en-US"/>
          </a:p>
        </p:txBody>
      </p:sp>
      <p:sp>
        <p:nvSpPr>
          <p:cNvPr id="8" name="Slide Number Placeholder 7"/>
          <p:cNvSpPr>
            <a:spLocks noGrp="1"/>
          </p:cNvSpPr>
          <p:nvPr>
            <p:ph type="sldNum" sz="quarter" idx="11"/>
          </p:nvPr>
        </p:nvSpPr>
        <p:spPr/>
        <p:txBody>
          <a:bodyPr/>
          <a:lstStyle/>
          <a:p>
            <a:fld id="{9F2F5E10-5301-4EE6-90D2-A6C4A3F62BE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9BC7E7-EA8E-4DA7-915E-CC098D9BADCB}"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9BC7E7-EA8E-4DA7-915E-CC098D9BADCB}" type="datetimeFigureOut">
              <a:rPr lang="en-US" smtClean="0"/>
              <a:t>4/27/15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BC7E7-EA8E-4DA7-915E-CC098D9BADCB}" type="datetimeFigureOut">
              <a:rPr lang="en-US" smtClean="0"/>
              <a:t>4/27/15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4/27/15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4/27/15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F2F5E10-5301-4EE6-90D2-A6C4A3F62BED}"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79BC7E7-EA8E-4DA7-915E-CC098D9BADCB}" type="datetimeFigureOut">
              <a:rPr lang="en-US" smtClean="0"/>
              <a:t>4/27/15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F2F5E10-5301-4EE6-90D2-A6C4A3F62BED}"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2062" y="4810848"/>
            <a:ext cx="6858000" cy="914400"/>
          </a:xfrm>
        </p:spPr>
        <p:txBody>
          <a:bodyPr>
            <a:noAutofit/>
          </a:bodyPr>
          <a:lstStyle/>
          <a:p>
            <a:pPr algn="ctr"/>
            <a:r>
              <a:rPr lang="en-US" sz="2800" dirty="0" smtClean="0">
                <a:solidFill>
                  <a:schemeClr val="tx1"/>
                </a:solidFill>
                <a:latin typeface="Avenir Next Condensed Demi Bold"/>
                <a:cs typeface="Avenir Next Condensed Demi Bold"/>
              </a:rPr>
              <a:t>Lauren Panzarino, Jared Mandel, Lauren Guglielmelli, Isaac Adlowitz</a:t>
            </a:r>
            <a:endParaRPr lang="en-US" sz="2800" dirty="0">
              <a:solidFill>
                <a:schemeClr val="tx1"/>
              </a:solidFill>
              <a:latin typeface="Avenir Next Condensed Demi Bold"/>
              <a:cs typeface="Avenir Next Condensed Demi Bold"/>
            </a:endParaRPr>
          </a:p>
        </p:txBody>
      </p:sp>
      <p:pic>
        <p:nvPicPr>
          <p:cNvPr id="2" name="Picture 1" descr="75482909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921091"/>
            <a:ext cx="8183579" cy="1718337"/>
          </a:xfrm>
          <a:prstGeom prst="rect">
            <a:avLst/>
          </a:prstGeom>
        </p:spPr>
      </p:pic>
      <p:sp>
        <p:nvSpPr>
          <p:cNvPr id="4" name="Title 1"/>
          <p:cNvSpPr txBox="1">
            <a:spLocks/>
          </p:cNvSpPr>
          <p:nvPr/>
        </p:nvSpPr>
        <p:spPr>
          <a:xfrm>
            <a:off x="260252" y="3158549"/>
            <a:ext cx="8883748" cy="13716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4400" dirty="0" smtClean="0">
                <a:solidFill>
                  <a:srgbClr val="000000"/>
                </a:solidFill>
              </a:rPr>
              <a:t>For veterans with PTSD</a:t>
            </a:r>
            <a:endParaRPr lang="en-US" sz="4400" dirty="0">
              <a:solidFill>
                <a:srgbClr val="000000"/>
              </a:solidFill>
            </a:endParaRPr>
          </a:p>
        </p:txBody>
      </p:sp>
    </p:spTree>
    <p:extLst>
      <p:ext uri="{BB962C8B-B14F-4D97-AF65-F5344CB8AC3E}">
        <p14:creationId xmlns:p14="http://schemas.microsoft.com/office/powerpoint/2010/main" val="3464835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9170"/>
            <a:ext cx="5791200" cy="812106"/>
          </a:xfrm>
        </p:spPr>
        <p:txBody>
          <a:bodyPr/>
          <a:lstStyle/>
          <a:p>
            <a:r>
              <a:rPr lang="en-US" dirty="0" smtClean="0">
                <a:solidFill>
                  <a:srgbClr val="000000"/>
                </a:solidFill>
              </a:rPr>
              <a:t>Target Market</a:t>
            </a:r>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2526791216"/>
              </p:ext>
            </p:extLst>
          </p:nvPr>
        </p:nvGraphicFramePr>
        <p:xfrm>
          <a:off x="1437917" y="197635"/>
          <a:ext cx="7118254" cy="6224495"/>
        </p:xfrm>
        <a:graphic>
          <a:graphicData uri="http://schemas.openxmlformats.org/drawingml/2006/chart">
            <c:chart xmlns:c="http://schemas.openxmlformats.org/drawingml/2006/chart" xmlns:r="http://schemas.openxmlformats.org/officeDocument/2006/relationships" r:id="rId2"/>
          </a:graphicData>
        </a:graphic>
      </p:graphicFrame>
      <p:sp>
        <p:nvSpPr>
          <p:cNvPr id="11" name="Pie 10"/>
          <p:cNvSpPr/>
          <p:nvPr/>
        </p:nvSpPr>
        <p:spPr>
          <a:xfrm flipH="1">
            <a:off x="1500214" y="941276"/>
            <a:ext cx="4889528" cy="4780757"/>
          </a:xfrm>
          <a:prstGeom prst="pie">
            <a:avLst>
              <a:gd name="adj1" fmla="val 11835567"/>
              <a:gd name="adj2" fmla="val 16200000"/>
            </a:avLst>
          </a:prstGeom>
          <a:solidFill>
            <a:srgbClr val="D1282E"/>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Pie 9"/>
          <p:cNvSpPr/>
          <p:nvPr/>
        </p:nvSpPr>
        <p:spPr>
          <a:xfrm flipH="1">
            <a:off x="1500214" y="941276"/>
            <a:ext cx="4935751" cy="4806427"/>
          </a:xfrm>
          <a:prstGeom prst="pie">
            <a:avLst>
              <a:gd name="adj1" fmla="val 13825534"/>
              <a:gd name="adj2" fmla="val 16200000"/>
            </a:avLst>
          </a:prstGeom>
          <a:solidFill>
            <a:schemeClr val="tx2">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19" name="Group 18"/>
          <p:cNvGrpSpPr/>
          <p:nvPr/>
        </p:nvGrpSpPr>
        <p:grpSpPr>
          <a:xfrm>
            <a:off x="6656027" y="3887724"/>
            <a:ext cx="2060917" cy="369332"/>
            <a:chOff x="6656027" y="3887724"/>
            <a:chExt cx="2060917" cy="369332"/>
          </a:xfrm>
        </p:grpSpPr>
        <p:sp>
          <p:nvSpPr>
            <p:cNvPr id="15" name="Rectangle 14"/>
            <p:cNvSpPr/>
            <p:nvPr/>
          </p:nvSpPr>
          <p:spPr>
            <a:xfrm>
              <a:off x="6656027" y="3975743"/>
              <a:ext cx="128619" cy="144675"/>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84646" y="3887724"/>
              <a:ext cx="1932298" cy="369332"/>
            </a:xfrm>
            <a:prstGeom prst="rect">
              <a:avLst/>
            </a:prstGeom>
            <a:noFill/>
          </p:spPr>
          <p:txBody>
            <a:bodyPr wrap="square" rtlCol="0">
              <a:spAutoFit/>
            </a:bodyPr>
            <a:lstStyle/>
            <a:p>
              <a:r>
                <a:rPr lang="en-US" dirty="0" smtClean="0">
                  <a:latin typeface="Avenir Next Condensed Medium"/>
                  <a:cs typeface="Avenir Next Condensed Medium"/>
                </a:rPr>
                <a:t>Rehospitalization</a:t>
              </a:r>
              <a:endParaRPr lang="en-US" dirty="0">
                <a:latin typeface="Avenir Next Condensed Medium"/>
                <a:cs typeface="Avenir Next Condensed Medium"/>
              </a:endParaRPr>
            </a:p>
          </p:txBody>
        </p:sp>
      </p:grpSp>
      <p:grpSp>
        <p:nvGrpSpPr>
          <p:cNvPr id="20" name="Group 19"/>
          <p:cNvGrpSpPr/>
          <p:nvPr/>
        </p:nvGrpSpPr>
        <p:grpSpPr>
          <a:xfrm>
            <a:off x="6656027" y="4240981"/>
            <a:ext cx="2359354" cy="353943"/>
            <a:chOff x="6656027" y="4240981"/>
            <a:chExt cx="2359354" cy="353943"/>
          </a:xfrm>
        </p:grpSpPr>
        <p:sp>
          <p:nvSpPr>
            <p:cNvPr id="17" name="Rectangle 16"/>
            <p:cNvSpPr/>
            <p:nvPr/>
          </p:nvSpPr>
          <p:spPr>
            <a:xfrm>
              <a:off x="6656027" y="4302147"/>
              <a:ext cx="128619" cy="144675"/>
            </a:xfrm>
            <a:prstGeom prst="rect">
              <a:avLst/>
            </a:prstGeom>
            <a:solidFill>
              <a:srgbClr val="BFBFB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784646" y="4240981"/>
              <a:ext cx="2230735" cy="353943"/>
            </a:xfrm>
            <a:prstGeom prst="rect">
              <a:avLst/>
            </a:prstGeom>
            <a:noFill/>
          </p:spPr>
          <p:txBody>
            <a:bodyPr wrap="square" rtlCol="0">
              <a:spAutoFit/>
            </a:bodyPr>
            <a:lstStyle/>
            <a:p>
              <a:r>
                <a:rPr lang="en-US" sz="1700" dirty="0" smtClean="0">
                  <a:latin typeface="Avenir Next Condensed Medium"/>
                  <a:cs typeface="Avenir Next Condensed Medium"/>
                </a:rPr>
                <a:t>3</a:t>
              </a:r>
              <a:r>
                <a:rPr lang="en-US" sz="1700" baseline="30000" dirty="0" smtClean="0">
                  <a:latin typeface="Avenir Next Condensed Medium"/>
                  <a:cs typeface="Avenir Next Condensed Medium"/>
                </a:rPr>
                <a:t>rd</a:t>
              </a:r>
              <a:r>
                <a:rPr lang="en-US" sz="1700" dirty="0" smtClean="0">
                  <a:latin typeface="Avenir Next Condensed Medium"/>
                  <a:cs typeface="Avenir Next Condensed Medium"/>
                </a:rPr>
                <a:t> Hospitalization</a:t>
              </a:r>
              <a:endParaRPr lang="en-US" sz="1700" dirty="0">
                <a:latin typeface="Avenir Next Condensed Medium"/>
                <a:cs typeface="Avenir Next Condensed Medium"/>
              </a:endParaRPr>
            </a:p>
          </p:txBody>
        </p:sp>
      </p:grpSp>
      <p:graphicFrame>
        <p:nvGraphicFramePr>
          <p:cNvPr id="14" name="Diagram 13"/>
          <p:cNvGraphicFramePr/>
          <p:nvPr>
            <p:extLst>
              <p:ext uri="{D42A27DB-BD31-4B8C-83A1-F6EECF244321}">
                <p14:modId xmlns:p14="http://schemas.microsoft.com/office/powerpoint/2010/main" val="3720803830"/>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36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670" y="2173519"/>
            <a:ext cx="7620000" cy="4373563"/>
          </a:xfrm>
        </p:spPr>
        <p:txBody>
          <a:bodyPr>
            <a:normAutofit fontScale="85000" lnSpcReduction="20000"/>
          </a:bodyPr>
          <a:lstStyle/>
          <a:p>
            <a:pPr algn="ctr"/>
            <a:r>
              <a:rPr lang="en-US" sz="4400" dirty="0" smtClean="0">
                <a:latin typeface="Avenir Next Condensed Medium"/>
                <a:cs typeface="Avenir Next Condensed Medium"/>
              </a:rPr>
              <a:t>HF Hospitalizations</a:t>
            </a:r>
            <a:endParaRPr lang="en-US" sz="4400" dirty="0">
              <a:latin typeface="Avenir Next Condensed Medium"/>
              <a:cs typeface="Avenir Next Condensed Medium"/>
            </a:endParaRPr>
          </a:p>
          <a:p>
            <a:pPr algn="ctr"/>
            <a:r>
              <a:rPr lang="en-US" sz="4400" dirty="0" smtClean="0">
                <a:latin typeface="Avenir Next Condensed Medium"/>
                <a:cs typeface="Avenir Next Condensed Medium"/>
              </a:rPr>
              <a:t>	+</a:t>
            </a:r>
            <a:endParaRPr lang="en-US" sz="4400" dirty="0">
              <a:latin typeface="Avenir Next Condensed Medium"/>
              <a:cs typeface="Avenir Next Condensed Medium"/>
            </a:endParaRPr>
          </a:p>
          <a:p>
            <a:pPr algn="ctr"/>
            <a:r>
              <a:rPr lang="en-US" sz="4400" dirty="0" smtClean="0">
                <a:latin typeface="Avenir Next Condensed Medium"/>
                <a:cs typeface="Avenir Next Condensed Medium"/>
              </a:rPr>
              <a:t>HF Rehospitalization</a:t>
            </a:r>
            <a:br>
              <a:rPr lang="en-US" sz="4400" dirty="0" smtClean="0">
                <a:latin typeface="Avenir Next Condensed Medium"/>
                <a:cs typeface="Avenir Next Condensed Medium"/>
              </a:rPr>
            </a:br>
            <a:r>
              <a:rPr lang="en-US" sz="4400" dirty="0" smtClean="0">
                <a:latin typeface="Avenir Next Condensed Medium"/>
                <a:cs typeface="Avenir Next Condensed Medium"/>
              </a:rPr>
              <a:t>	+</a:t>
            </a:r>
          </a:p>
          <a:p>
            <a:pPr algn="ctr"/>
            <a:r>
              <a:rPr lang="en-US" sz="4400" dirty="0" smtClean="0">
                <a:latin typeface="Avenir Next Condensed Medium"/>
                <a:cs typeface="Avenir Next Condensed Medium"/>
              </a:rPr>
              <a:t>PTSD Treatment</a:t>
            </a:r>
          </a:p>
          <a:p>
            <a:pPr algn="ctr"/>
            <a:endParaRPr lang="en-US" sz="3300" dirty="0">
              <a:latin typeface="Avenir Next Condensed Medium"/>
              <a:cs typeface="Avenir Next Condensed Medium"/>
            </a:endParaRPr>
          </a:p>
          <a:p>
            <a:pPr algn="ctr"/>
            <a:r>
              <a:rPr lang="en-US" sz="5200" dirty="0" smtClean="0">
                <a:solidFill>
                  <a:srgbClr val="D1282E"/>
                </a:solidFill>
                <a:latin typeface="Avenir Next Condensed Demi Bold"/>
                <a:cs typeface="Avenir Next Condensed Demi Bold"/>
              </a:rPr>
              <a:t>Total: </a:t>
            </a:r>
            <a:r>
              <a:rPr lang="en-US" sz="5200" dirty="0">
                <a:solidFill>
                  <a:srgbClr val="D1282E"/>
                </a:solidFill>
                <a:latin typeface="Avenir Next Condensed Demi Bold"/>
                <a:cs typeface="Avenir Next Condensed Demi Bold"/>
              </a:rPr>
              <a:t>$67,000</a:t>
            </a:r>
          </a:p>
          <a:p>
            <a:pPr algn="ctr"/>
            <a:endParaRPr lang="en-US" dirty="0"/>
          </a:p>
        </p:txBody>
      </p:sp>
      <p:sp>
        <p:nvSpPr>
          <p:cNvPr id="4" name="Title 1"/>
          <p:cNvSpPr>
            <a:spLocks noGrp="1"/>
          </p:cNvSpPr>
          <p:nvPr>
            <p:ph type="title"/>
          </p:nvPr>
        </p:nvSpPr>
        <p:spPr>
          <a:xfrm>
            <a:off x="457199" y="241124"/>
            <a:ext cx="8042031" cy="1350725"/>
          </a:xfrm>
        </p:spPr>
        <p:txBody>
          <a:bodyPr>
            <a:normAutofit/>
          </a:bodyPr>
          <a:lstStyle/>
          <a:p>
            <a:r>
              <a:rPr lang="en-US" dirty="0" smtClean="0">
                <a:solidFill>
                  <a:srgbClr val="000000"/>
                </a:solidFill>
              </a:rPr>
              <a:t>COST PER VETERAN </a:t>
            </a:r>
            <a:br>
              <a:rPr lang="en-US" dirty="0" smtClean="0">
                <a:solidFill>
                  <a:srgbClr val="000000"/>
                </a:solidFill>
              </a:rPr>
            </a:br>
            <a:r>
              <a:rPr lang="en-US" dirty="0" smtClean="0">
                <a:solidFill>
                  <a:srgbClr val="000000"/>
                </a:solidFill>
              </a:rPr>
              <a:t>Without CardioMEMS</a:t>
            </a:r>
            <a:endParaRPr lang="en-US" dirty="0">
              <a:solidFill>
                <a:srgbClr val="000000"/>
              </a:solidFill>
            </a:endParaRPr>
          </a:p>
        </p:txBody>
      </p:sp>
      <p:cxnSp>
        <p:nvCxnSpPr>
          <p:cNvPr id="6" name="Straight Connector 5"/>
          <p:cNvCxnSpPr/>
          <p:nvPr/>
        </p:nvCxnSpPr>
        <p:spPr>
          <a:xfrm flipV="1">
            <a:off x="2234753" y="5256527"/>
            <a:ext cx="4630281" cy="32150"/>
          </a:xfrm>
          <a:prstGeom prst="line">
            <a:avLst/>
          </a:prstGeom>
          <a:ln w="57150" cmpd="sng"/>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283415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4" y="1752599"/>
            <a:ext cx="7661869" cy="5256104"/>
          </a:xfrm>
        </p:spPr>
        <p:txBody>
          <a:bodyPr>
            <a:normAutofit fontScale="55000" lnSpcReduction="20000"/>
          </a:bodyPr>
          <a:lstStyle/>
          <a:p>
            <a:pPr algn="ctr"/>
            <a:r>
              <a:rPr lang="en-US" sz="5800" dirty="0" smtClean="0">
                <a:latin typeface="Avenir Next Condensed Medium"/>
                <a:ea typeface="Wingdings"/>
                <a:cs typeface="Avenir Next Condensed Medium"/>
                <a:sym typeface="Wingdings"/>
              </a:rPr>
              <a:t>Cost of Device</a:t>
            </a:r>
          </a:p>
          <a:p>
            <a:pPr algn="ctr"/>
            <a:r>
              <a:rPr lang="en-US" sz="5800" dirty="0">
                <a:latin typeface="Avenir Next Condensed Medium"/>
                <a:ea typeface="Wingdings"/>
                <a:cs typeface="Avenir Next Condensed Medium"/>
                <a:sym typeface="Wingdings"/>
              </a:rPr>
              <a:t>+</a:t>
            </a:r>
            <a:endParaRPr lang="en-US" sz="5800" dirty="0" smtClean="0">
              <a:latin typeface="Avenir Next Condensed Medium"/>
              <a:ea typeface="Wingdings"/>
              <a:cs typeface="Avenir Next Condensed Medium"/>
              <a:sym typeface="Wingdings"/>
            </a:endParaRPr>
          </a:p>
          <a:p>
            <a:pPr algn="ctr"/>
            <a:r>
              <a:rPr lang="en-US" sz="5800" dirty="0" smtClean="0">
                <a:latin typeface="Avenir Next Condensed Medium"/>
                <a:ea typeface="Wingdings"/>
                <a:cs typeface="Avenir Next Condensed Medium"/>
                <a:sym typeface="Wingdings"/>
              </a:rPr>
              <a:t></a:t>
            </a:r>
            <a:r>
              <a:rPr lang="en-US" sz="5800" dirty="0" smtClean="0">
                <a:latin typeface="Avenir Next Condensed Medium"/>
                <a:cs typeface="Avenir Next Condensed Medium"/>
                <a:sym typeface="Wingdings"/>
              </a:rPr>
              <a:t>37% of </a:t>
            </a:r>
            <a:r>
              <a:rPr lang="en-US" sz="5800" dirty="0" smtClean="0">
                <a:latin typeface="Avenir Next Condensed Medium"/>
                <a:cs typeface="Avenir Next Condensed Medium"/>
              </a:rPr>
              <a:t>HF Hospitalizations</a:t>
            </a:r>
            <a:endParaRPr lang="en-US" sz="5800" dirty="0">
              <a:latin typeface="Avenir Next Condensed Medium"/>
              <a:cs typeface="Avenir Next Condensed Medium"/>
            </a:endParaRPr>
          </a:p>
          <a:p>
            <a:pPr algn="ctr"/>
            <a:r>
              <a:rPr lang="en-US" sz="5800" dirty="0" smtClean="0">
                <a:latin typeface="Avenir Next Condensed Medium"/>
                <a:cs typeface="Avenir Next Condensed Medium"/>
              </a:rPr>
              <a:t>+</a:t>
            </a:r>
            <a:endParaRPr lang="en-US" sz="5800" dirty="0">
              <a:latin typeface="Avenir Next Condensed Medium"/>
              <a:cs typeface="Avenir Next Condensed Medium"/>
            </a:endParaRPr>
          </a:p>
          <a:p>
            <a:pPr algn="ctr"/>
            <a:r>
              <a:rPr lang="en-US" sz="5800" dirty="0" smtClean="0">
                <a:latin typeface="Avenir Next Condensed Medium"/>
                <a:ea typeface="Wingdings"/>
                <a:cs typeface="Avenir Next Condensed Medium"/>
                <a:sym typeface="Wingdings"/>
              </a:rPr>
              <a:t></a:t>
            </a:r>
            <a:r>
              <a:rPr lang="en-US" sz="5800" dirty="0" smtClean="0">
                <a:latin typeface="Avenir Next Condensed Medium"/>
                <a:cs typeface="Avenir Next Condensed Medium"/>
                <a:sym typeface="Wingdings"/>
              </a:rPr>
              <a:t>58% of </a:t>
            </a:r>
            <a:r>
              <a:rPr lang="en-US" sz="5800" dirty="0" smtClean="0">
                <a:latin typeface="Avenir Next Condensed Medium"/>
                <a:cs typeface="Avenir Next Condensed Medium"/>
              </a:rPr>
              <a:t>HF Rehospitalization</a:t>
            </a:r>
            <a:br>
              <a:rPr lang="en-US" sz="5800" dirty="0" smtClean="0">
                <a:latin typeface="Avenir Next Condensed Medium"/>
                <a:cs typeface="Avenir Next Condensed Medium"/>
              </a:rPr>
            </a:br>
            <a:r>
              <a:rPr lang="en-US" sz="5800" dirty="0" smtClean="0">
                <a:latin typeface="Avenir Next Condensed Medium"/>
                <a:cs typeface="Avenir Next Condensed Medium"/>
              </a:rPr>
              <a:t>	+</a:t>
            </a:r>
          </a:p>
          <a:p>
            <a:pPr algn="ctr"/>
            <a:r>
              <a:rPr lang="en-US" sz="5800" dirty="0" smtClean="0">
                <a:latin typeface="Avenir Next Condensed Medium"/>
                <a:ea typeface="Wingdings"/>
                <a:cs typeface="Avenir Next Condensed Medium"/>
                <a:sym typeface="Wingdings"/>
              </a:rPr>
              <a:t></a:t>
            </a:r>
            <a:r>
              <a:rPr lang="en-US" sz="5800" dirty="0" smtClean="0">
                <a:latin typeface="Avenir Next Condensed Medium"/>
                <a:cs typeface="Avenir Next Condensed Medium"/>
                <a:sym typeface="Wingdings"/>
              </a:rPr>
              <a:t>10% of </a:t>
            </a:r>
            <a:r>
              <a:rPr lang="en-US" sz="5800" dirty="0" smtClean="0">
                <a:latin typeface="Avenir Next Condensed Medium"/>
                <a:cs typeface="Avenir Next Condensed Medium"/>
              </a:rPr>
              <a:t>PTSD Treatment</a:t>
            </a:r>
            <a:br>
              <a:rPr lang="en-US" sz="5800" dirty="0" smtClean="0">
                <a:latin typeface="Avenir Next Condensed Medium"/>
                <a:cs typeface="Avenir Next Condensed Medium"/>
              </a:rPr>
            </a:br>
            <a:endParaRPr lang="en-US" sz="5800" dirty="0">
              <a:latin typeface="Avenir Next Condensed Medium"/>
              <a:cs typeface="Avenir Next Condensed Medium"/>
            </a:endParaRPr>
          </a:p>
          <a:p>
            <a:pPr algn="ctr"/>
            <a:r>
              <a:rPr lang="en-US" sz="8000" dirty="0" smtClean="0">
                <a:solidFill>
                  <a:srgbClr val="2355AB"/>
                </a:solidFill>
                <a:latin typeface="Avenir Next Condensed Demi Bold"/>
                <a:cs typeface="Avenir Next Condensed Demi Bold"/>
              </a:rPr>
              <a:t>Total: $50,000</a:t>
            </a:r>
            <a:endParaRPr lang="en-US" sz="8000" dirty="0">
              <a:solidFill>
                <a:srgbClr val="2355AB"/>
              </a:solidFill>
              <a:latin typeface="Avenir Next Condensed Demi Bold"/>
              <a:cs typeface="Avenir Next Condensed Demi Bold"/>
            </a:endParaRPr>
          </a:p>
          <a:p>
            <a:pPr algn="ctr"/>
            <a:endParaRPr lang="en-US" dirty="0">
              <a:latin typeface="Avenir Next Condensed Demi Bold"/>
              <a:cs typeface="Avenir Next Condensed Demi Bold"/>
            </a:endParaRPr>
          </a:p>
        </p:txBody>
      </p:sp>
      <p:sp>
        <p:nvSpPr>
          <p:cNvPr id="4" name="Title 1"/>
          <p:cNvSpPr>
            <a:spLocks noGrp="1"/>
          </p:cNvSpPr>
          <p:nvPr>
            <p:ph type="title"/>
          </p:nvPr>
        </p:nvSpPr>
        <p:spPr>
          <a:xfrm>
            <a:off x="434089" y="241124"/>
            <a:ext cx="6141553" cy="1350725"/>
          </a:xfrm>
        </p:spPr>
        <p:txBody>
          <a:bodyPr>
            <a:normAutofit/>
          </a:bodyPr>
          <a:lstStyle/>
          <a:p>
            <a:r>
              <a:rPr lang="en-US" dirty="0" smtClean="0">
                <a:solidFill>
                  <a:srgbClr val="000000"/>
                </a:solidFill>
              </a:rPr>
              <a:t>COST PER VETERAN </a:t>
            </a:r>
            <a:br>
              <a:rPr lang="en-US" dirty="0" smtClean="0">
                <a:solidFill>
                  <a:srgbClr val="000000"/>
                </a:solidFill>
              </a:rPr>
            </a:br>
            <a:r>
              <a:rPr lang="en-US" dirty="0" smtClean="0">
                <a:solidFill>
                  <a:srgbClr val="000000"/>
                </a:solidFill>
              </a:rPr>
              <a:t>With CardioMEMS</a:t>
            </a:r>
            <a:endParaRPr lang="en-US" dirty="0">
              <a:solidFill>
                <a:srgbClr val="000000"/>
              </a:solidFill>
            </a:endParaRPr>
          </a:p>
        </p:txBody>
      </p:sp>
      <p:cxnSp>
        <p:nvCxnSpPr>
          <p:cNvPr id="6" name="Straight Connector 5"/>
          <p:cNvCxnSpPr/>
          <p:nvPr/>
        </p:nvCxnSpPr>
        <p:spPr>
          <a:xfrm flipV="1">
            <a:off x="1816742" y="5626253"/>
            <a:ext cx="5401994" cy="32150"/>
          </a:xfrm>
          <a:prstGeom prst="line">
            <a:avLst/>
          </a:prstGeom>
          <a:ln w="57150" cmpd="sng"/>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72853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80"/>
            <a:ext cx="6761536" cy="640193"/>
          </a:xfrm>
        </p:spPr>
        <p:txBody>
          <a:bodyPr/>
          <a:lstStyle/>
          <a:p>
            <a:r>
              <a:rPr lang="en-US" dirty="0" smtClean="0">
                <a:solidFill>
                  <a:srgbClr val="000000"/>
                </a:solidFill>
              </a:rPr>
              <a:t>Return on Investment</a:t>
            </a:r>
            <a:endParaRPr lang="en-US" dirty="0">
              <a:solidFill>
                <a:srgbClr val="000000"/>
              </a:solidFill>
            </a:endParaRPr>
          </a:p>
        </p:txBody>
      </p:sp>
      <p:sp>
        <p:nvSpPr>
          <p:cNvPr id="4" name="Content Placeholder 3"/>
          <p:cNvSpPr txBox="1">
            <a:spLocks noGrp="1"/>
          </p:cNvSpPr>
          <p:nvPr>
            <p:ph idx="1"/>
          </p:nvPr>
        </p:nvSpPr>
        <p:spPr>
          <a:xfrm>
            <a:off x="223415" y="1425435"/>
            <a:ext cx="8763831" cy="830997"/>
          </a:xfrm>
          <a:prstGeom prst="rect">
            <a:avLst/>
          </a:prstGeom>
          <a:noFill/>
        </p:spPr>
        <p:txBody>
          <a:bodyPr wrap="square" rtlCol="0" anchor="ctr">
            <a:spAutoFit/>
          </a:bodyPr>
          <a:lstStyle/>
          <a:p>
            <a:pPr algn="ctr"/>
            <a:r>
              <a:rPr lang="en-US" sz="4800" dirty="0" smtClean="0">
                <a:solidFill>
                  <a:srgbClr val="2355AB"/>
                </a:solidFill>
                <a:latin typeface="Avenir Next Condensed Demi Bold"/>
                <a:cs typeface="Avenir Next Condensed Demi Bold"/>
              </a:rPr>
              <a:t>$17,000 savings </a:t>
            </a:r>
            <a:r>
              <a:rPr lang="en-US" sz="4800" dirty="0" smtClean="0">
                <a:solidFill>
                  <a:srgbClr val="000000"/>
                </a:solidFill>
                <a:latin typeface="Avenir Next Condensed Demi Bold"/>
                <a:cs typeface="Avenir Next Condensed Demi Bold"/>
              </a:rPr>
              <a:t>per Veteran in 7 </a:t>
            </a:r>
            <a:r>
              <a:rPr lang="en-US" sz="4800" dirty="0" err="1" smtClean="0">
                <a:solidFill>
                  <a:srgbClr val="000000"/>
                </a:solidFill>
                <a:latin typeface="Avenir Next Condensed Demi Bold"/>
                <a:cs typeface="Avenir Next Condensed Demi Bold"/>
              </a:rPr>
              <a:t>yrs</a:t>
            </a:r>
            <a:endParaRPr lang="en-US" sz="4800" dirty="0" smtClean="0">
              <a:solidFill>
                <a:srgbClr val="000000"/>
              </a:solidFill>
              <a:latin typeface="Avenir Next Condensed Demi Bold"/>
              <a:cs typeface="Avenir Next Condensed Demi Bold"/>
            </a:endParaRPr>
          </a:p>
        </p:txBody>
      </p:sp>
      <p:sp>
        <p:nvSpPr>
          <p:cNvPr id="7" name="Content Placeholder 3"/>
          <p:cNvSpPr txBox="1">
            <a:spLocks/>
          </p:cNvSpPr>
          <p:nvPr/>
        </p:nvSpPr>
        <p:spPr>
          <a:xfrm>
            <a:off x="1872678" y="3520555"/>
            <a:ext cx="5587218" cy="2015936"/>
          </a:xfrm>
          <a:prstGeom prst="rect">
            <a:avLst/>
          </a:prstGeom>
          <a:noFill/>
        </p:spPr>
        <p:txBody>
          <a:bodyPr vert="horz" wrap="square" lIns="91440" tIns="45720" rIns="91440" bIns="45720" rtlCol="0" anchor="ctr">
            <a:sp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0000" dirty="0" smtClean="0">
                <a:solidFill>
                  <a:srgbClr val="000000"/>
                </a:solidFill>
                <a:latin typeface="Avenir Next Condensed Demi Bold"/>
                <a:cs typeface="Avenir Next Condensed Demi Bold"/>
              </a:rPr>
              <a:t>ROI =</a:t>
            </a:r>
            <a:r>
              <a:rPr lang="en-US" sz="12500" dirty="0" smtClean="0">
                <a:solidFill>
                  <a:srgbClr val="2355AB"/>
                </a:solidFill>
                <a:latin typeface="Avenir Next Condensed Demi Bold"/>
                <a:cs typeface="Avenir Next Condensed Demi Bold"/>
              </a:rPr>
              <a:t>13</a:t>
            </a:r>
            <a:r>
              <a:rPr lang="en-US" sz="12500" baseline="30000" dirty="0" smtClean="0">
                <a:solidFill>
                  <a:srgbClr val="2355AB"/>
                </a:solidFill>
                <a:latin typeface="Avenir Next Condensed Demi Bold"/>
                <a:cs typeface="Avenir Next Condensed Demi Bold"/>
              </a:rPr>
              <a:t>%</a:t>
            </a:r>
          </a:p>
        </p:txBody>
      </p:sp>
      <p:graphicFrame>
        <p:nvGraphicFramePr>
          <p:cNvPr id="9" name="Diagram 8"/>
          <p:cNvGraphicFramePr/>
          <p:nvPr>
            <p:extLst>
              <p:ext uri="{D42A27DB-BD31-4B8C-83A1-F6EECF244321}">
                <p14:modId xmlns:p14="http://schemas.microsoft.com/office/powerpoint/2010/main" val="3807168160"/>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91019" y="2458745"/>
            <a:ext cx="7761964" cy="830997"/>
          </a:xfrm>
          <a:prstGeom prst="rect">
            <a:avLst/>
          </a:prstGeom>
        </p:spPr>
        <p:txBody>
          <a:bodyPr wrap="none">
            <a:spAutoFit/>
          </a:bodyPr>
          <a:lstStyle/>
          <a:p>
            <a:pPr algn="ctr"/>
            <a:r>
              <a:rPr lang="en-US" sz="4800" b="1" dirty="0" smtClean="0">
                <a:solidFill>
                  <a:srgbClr val="2355AB"/>
                </a:solidFill>
                <a:latin typeface="Avenir Next Condensed Demi Bold"/>
                <a:cs typeface="Avenir Next Condensed Demi Bold"/>
              </a:rPr>
              <a:t>$1.5 </a:t>
            </a:r>
            <a:r>
              <a:rPr lang="en-US" sz="4800" b="1" dirty="0">
                <a:solidFill>
                  <a:srgbClr val="2355AB"/>
                </a:solidFill>
                <a:latin typeface="Avenir Next Condensed Demi Bold"/>
                <a:cs typeface="Avenir Next Condensed Demi Bold"/>
              </a:rPr>
              <a:t>billion </a:t>
            </a:r>
            <a:r>
              <a:rPr lang="en-US" sz="4800" b="1" dirty="0">
                <a:solidFill>
                  <a:srgbClr val="000000"/>
                </a:solidFill>
                <a:latin typeface="Avenir Next Condensed Demi Bold"/>
                <a:cs typeface="Avenir Next Condensed Demi Bold"/>
              </a:rPr>
              <a:t>total savings in 7 </a:t>
            </a:r>
            <a:r>
              <a:rPr lang="en-US" sz="4800" b="1" dirty="0" err="1">
                <a:solidFill>
                  <a:srgbClr val="000000"/>
                </a:solidFill>
                <a:latin typeface="Avenir Next Condensed Demi Bold"/>
                <a:cs typeface="Avenir Next Condensed Demi Bold"/>
              </a:rPr>
              <a:t>yrs</a:t>
            </a:r>
            <a:r>
              <a:rPr lang="en-US" sz="4800" b="1" dirty="0">
                <a:solidFill>
                  <a:srgbClr val="000000"/>
                </a:solidFill>
                <a:latin typeface="Avenir Next Condensed Demi Bold"/>
                <a:cs typeface="Avenir Next Condensed Demi Bold"/>
              </a:rPr>
              <a:t> </a:t>
            </a:r>
          </a:p>
        </p:txBody>
      </p:sp>
    </p:spTree>
    <p:extLst>
      <p:ext uri="{BB962C8B-B14F-4D97-AF65-F5344CB8AC3E}">
        <p14:creationId xmlns:p14="http://schemas.microsoft.com/office/powerpoint/2010/main" val="668746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89920"/>
            <a:ext cx="5791200" cy="812106"/>
          </a:xfrm>
        </p:spPr>
        <p:txBody>
          <a:bodyPr/>
          <a:lstStyle/>
          <a:p>
            <a:r>
              <a:rPr lang="en-US" dirty="0" smtClean="0">
                <a:solidFill>
                  <a:srgbClr val="000000"/>
                </a:solidFill>
              </a:rPr>
              <a:t>Benefits</a:t>
            </a:r>
            <a:endParaRPr lang="en-US" dirty="0">
              <a:solidFill>
                <a:srgbClr val="000000"/>
              </a:solidFill>
            </a:endParaRPr>
          </a:p>
        </p:txBody>
      </p:sp>
      <p:graphicFrame>
        <p:nvGraphicFramePr>
          <p:cNvPr id="7" name="Diagram 6"/>
          <p:cNvGraphicFramePr/>
          <p:nvPr>
            <p:extLst>
              <p:ext uri="{D42A27DB-BD31-4B8C-83A1-F6EECF244321}">
                <p14:modId xmlns:p14="http://schemas.microsoft.com/office/powerpoint/2010/main" val="4266014561"/>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2940784" y="1102026"/>
            <a:ext cx="3107874" cy="2148273"/>
          </a:xfrm>
          <a:prstGeom prst="roundRect">
            <a:avLst/>
          </a:prstGeom>
          <a:solidFill>
            <a:srgbClr val="2355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188358" y="3577330"/>
            <a:ext cx="3107874" cy="2148273"/>
          </a:xfrm>
          <a:prstGeom prst="roundRect">
            <a:avLst/>
          </a:prstGeom>
          <a:solidFill>
            <a:srgbClr val="2355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694463" y="3577330"/>
            <a:ext cx="3107874" cy="2148273"/>
          </a:xfrm>
          <a:prstGeom prst="roundRect">
            <a:avLst/>
          </a:prstGeom>
          <a:solidFill>
            <a:srgbClr val="2355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40784" y="1453905"/>
            <a:ext cx="3107874" cy="1569660"/>
          </a:xfrm>
          <a:prstGeom prst="rect">
            <a:avLst/>
          </a:prstGeom>
          <a:noFill/>
        </p:spPr>
        <p:txBody>
          <a:bodyPr wrap="square" rtlCol="0">
            <a:spAutoFit/>
          </a:bodyPr>
          <a:lstStyle/>
          <a:p>
            <a:pPr algn="ctr"/>
            <a:r>
              <a:rPr lang="en-US" sz="3200" dirty="0" smtClean="0">
                <a:solidFill>
                  <a:schemeClr val="bg1"/>
                </a:solidFill>
                <a:latin typeface="Avenir Next Condensed Medium"/>
                <a:cs typeface="Avenir Next Condensed Medium"/>
              </a:rPr>
              <a:t>Reduce costs of heart failure hospitalizations</a:t>
            </a:r>
            <a:endParaRPr lang="en-US" sz="3200" dirty="0">
              <a:solidFill>
                <a:schemeClr val="bg1"/>
              </a:solidFill>
              <a:latin typeface="Avenir Next Condensed Medium"/>
              <a:cs typeface="Avenir Next Condensed Medium"/>
            </a:endParaRPr>
          </a:p>
        </p:txBody>
      </p:sp>
      <p:sp>
        <p:nvSpPr>
          <p:cNvPr id="10" name="TextBox 9"/>
          <p:cNvSpPr txBox="1"/>
          <p:nvPr/>
        </p:nvSpPr>
        <p:spPr>
          <a:xfrm>
            <a:off x="1188358" y="4011119"/>
            <a:ext cx="3107874" cy="1077218"/>
          </a:xfrm>
          <a:prstGeom prst="rect">
            <a:avLst/>
          </a:prstGeom>
          <a:noFill/>
        </p:spPr>
        <p:txBody>
          <a:bodyPr wrap="square" rtlCol="0">
            <a:spAutoFit/>
          </a:bodyPr>
          <a:lstStyle/>
          <a:p>
            <a:pPr algn="ctr"/>
            <a:r>
              <a:rPr lang="en-US" sz="3200" dirty="0" smtClean="0">
                <a:solidFill>
                  <a:schemeClr val="bg1"/>
                </a:solidFill>
                <a:latin typeface="Avenir Next Condensed Medium"/>
                <a:cs typeface="Avenir Next Condensed Medium"/>
              </a:rPr>
              <a:t>Reduce number of suicides</a:t>
            </a:r>
            <a:endParaRPr lang="en-US" sz="3200" dirty="0">
              <a:solidFill>
                <a:schemeClr val="bg1"/>
              </a:solidFill>
              <a:latin typeface="Avenir Next Condensed Medium"/>
              <a:cs typeface="Avenir Next Condensed Medium"/>
            </a:endParaRPr>
          </a:p>
        </p:txBody>
      </p:sp>
      <p:sp>
        <p:nvSpPr>
          <p:cNvPr id="11" name="TextBox 10"/>
          <p:cNvSpPr txBox="1"/>
          <p:nvPr/>
        </p:nvSpPr>
        <p:spPr>
          <a:xfrm>
            <a:off x="4777625" y="3898593"/>
            <a:ext cx="2941550" cy="1569660"/>
          </a:xfrm>
          <a:prstGeom prst="rect">
            <a:avLst/>
          </a:prstGeom>
          <a:noFill/>
        </p:spPr>
        <p:txBody>
          <a:bodyPr wrap="square" rtlCol="0">
            <a:spAutoFit/>
          </a:bodyPr>
          <a:lstStyle/>
          <a:p>
            <a:pPr algn="ctr"/>
            <a:r>
              <a:rPr lang="en-US" sz="3200" dirty="0" smtClean="0">
                <a:solidFill>
                  <a:schemeClr val="bg1"/>
                </a:solidFill>
                <a:latin typeface="Avenir Next Condensed Medium"/>
                <a:cs typeface="Avenir Next Condensed Medium"/>
              </a:rPr>
              <a:t>Reduce incidents of harm to other people</a:t>
            </a:r>
            <a:endParaRPr lang="en-US" sz="3200" dirty="0">
              <a:solidFill>
                <a:schemeClr val="bg1"/>
              </a:solidFill>
              <a:latin typeface="Avenir Next Condensed Medium"/>
              <a:cs typeface="Avenir Next Condensed Medium"/>
            </a:endParaRPr>
          </a:p>
        </p:txBody>
      </p:sp>
    </p:spTree>
    <p:extLst>
      <p:ext uri="{BB962C8B-B14F-4D97-AF65-F5344CB8AC3E}">
        <p14:creationId xmlns:p14="http://schemas.microsoft.com/office/powerpoint/2010/main" val="226881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2026"/>
            <a:ext cx="7620000" cy="1816052"/>
          </a:xfrm>
        </p:spPr>
        <p:txBody>
          <a:bodyPr/>
          <a:lstStyle/>
          <a:p>
            <a:pPr marL="342900" indent="-342900">
              <a:buFont typeface="Arial"/>
              <a:buChar char="•"/>
            </a:pPr>
            <a:r>
              <a:rPr lang="en-US" sz="4000" dirty="0" smtClean="0">
                <a:latin typeface="Avenir Next Condensed Medium"/>
                <a:cs typeface="Avenir Next Condensed Medium"/>
              </a:rPr>
              <a:t>Chance of Complications </a:t>
            </a:r>
            <a:r>
              <a:rPr lang="en-US" sz="4000" dirty="0" smtClean="0">
                <a:latin typeface="Wingdings"/>
                <a:ea typeface="Wingdings"/>
                <a:cs typeface="Wingdings"/>
                <a:sym typeface="Wingdings"/>
              </a:rPr>
              <a:t></a:t>
            </a:r>
            <a:r>
              <a:rPr lang="en-US" sz="4000" dirty="0" smtClean="0">
                <a:latin typeface="Avenir Next Condensed Medium"/>
                <a:ea typeface="Wingdings"/>
                <a:cs typeface="Avenir Next Condensed Medium"/>
                <a:sym typeface="Wingdings"/>
              </a:rPr>
              <a:t>1.4%</a:t>
            </a:r>
          </a:p>
          <a:p>
            <a:pPr marL="342900" indent="-342900">
              <a:buFont typeface="Arial"/>
              <a:buChar char="•"/>
            </a:pPr>
            <a:r>
              <a:rPr lang="en-US" sz="4000" dirty="0" smtClean="0">
                <a:latin typeface="Avenir Next Condensed Medium"/>
                <a:cs typeface="Avenir Next Condensed Medium"/>
              </a:rPr>
              <a:t>Possibility of lower success rates</a:t>
            </a:r>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a:p>
        </p:txBody>
      </p:sp>
      <p:sp>
        <p:nvSpPr>
          <p:cNvPr id="4" name="Title 1"/>
          <p:cNvSpPr>
            <a:spLocks noGrp="1"/>
          </p:cNvSpPr>
          <p:nvPr>
            <p:ph type="title"/>
          </p:nvPr>
        </p:nvSpPr>
        <p:spPr>
          <a:xfrm>
            <a:off x="457200" y="289920"/>
            <a:ext cx="5791200" cy="812106"/>
          </a:xfrm>
        </p:spPr>
        <p:txBody>
          <a:bodyPr/>
          <a:lstStyle/>
          <a:p>
            <a:r>
              <a:rPr lang="en-US" dirty="0" smtClean="0">
                <a:solidFill>
                  <a:srgbClr val="000000"/>
                </a:solidFill>
              </a:rPr>
              <a:t>Risks</a:t>
            </a:r>
            <a:endParaRPr lang="en-US" dirty="0">
              <a:solidFill>
                <a:srgbClr val="000000"/>
              </a:solidFill>
            </a:endParaRPr>
          </a:p>
        </p:txBody>
      </p:sp>
      <p:pic>
        <p:nvPicPr>
          <p:cNvPr id="6" name="Picture 5" descr="cardiomems6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582" y="2773403"/>
            <a:ext cx="5498458" cy="3580786"/>
          </a:xfrm>
          <a:prstGeom prst="rect">
            <a:avLst/>
          </a:prstGeom>
        </p:spPr>
      </p:pic>
    </p:spTree>
    <p:extLst>
      <p:ext uri="{BB962C8B-B14F-4D97-AF65-F5344CB8AC3E}">
        <p14:creationId xmlns:p14="http://schemas.microsoft.com/office/powerpoint/2010/main" val="3351325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46"/>
            <a:ext cx="5791200" cy="1371600"/>
          </a:xfrm>
        </p:spPr>
        <p:txBody>
          <a:bodyPr/>
          <a:lstStyle/>
          <a:p>
            <a:r>
              <a:rPr lang="en-US" dirty="0" smtClean="0">
                <a:solidFill>
                  <a:srgbClr val="000000"/>
                </a:solidFill>
              </a:rPr>
              <a:t>Implementation Timeline</a:t>
            </a:r>
            <a:endParaRPr lang="en-US" dirty="0">
              <a:solidFill>
                <a:srgbClr val="000000"/>
              </a:solidFill>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217199982"/>
              </p:ext>
            </p:extLst>
          </p:nvPr>
        </p:nvGraphicFramePr>
        <p:xfrm>
          <a:off x="1079971" y="1443539"/>
          <a:ext cx="6749703" cy="410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233181" y="1796204"/>
            <a:ext cx="1623812" cy="461665"/>
          </a:xfrm>
          <a:prstGeom prst="rect">
            <a:avLst/>
          </a:prstGeom>
          <a:noFill/>
        </p:spPr>
        <p:txBody>
          <a:bodyPr wrap="square" rtlCol="0">
            <a:spAutoFit/>
          </a:bodyPr>
          <a:lstStyle/>
          <a:p>
            <a:r>
              <a:rPr lang="en-US" sz="2400" dirty="0" smtClean="0">
                <a:solidFill>
                  <a:schemeClr val="tx2"/>
                </a:solidFill>
              </a:rPr>
              <a:t> 6 Months</a:t>
            </a:r>
            <a:endParaRPr lang="en-US" sz="2400" dirty="0">
              <a:solidFill>
                <a:schemeClr val="tx2"/>
              </a:solidFill>
            </a:endParaRPr>
          </a:p>
        </p:txBody>
      </p:sp>
      <p:sp>
        <p:nvSpPr>
          <p:cNvPr id="7" name="TextBox 6"/>
          <p:cNvSpPr txBox="1"/>
          <p:nvPr/>
        </p:nvSpPr>
        <p:spPr>
          <a:xfrm>
            <a:off x="6045087" y="4853641"/>
            <a:ext cx="1752433" cy="461665"/>
          </a:xfrm>
          <a:prstGeom prst="rect">
            <a:avLst/>
          </a:prstGeom>
          <a:noFill/>
        </p:spPr>
        <p:txBody>
          <a:bodyPr wrap="square" rtlCol="0">
            <a:spAutoFit/>
          </a:bodyPr>
          <a:lstStyle/>
          <a:p>
            <a:r>
              <a:rPr lang="en-US" sz="2400" dirty="0" smtClean="0">
                <a:solidFill>
                  <a:schemeClr val="tx2"/>
                </a:solidFill>
              </a:rPr>
              <a:t>18 Months</a:t>
            </a:r>
            <a:endParaRPr lang="en-US" sz="2400" dirty="0">
              <a:solidFill>
                <a:schemeClr val="tx2"/>
              </a:solidFill>
            </a:endParaRPr>
          </a:p>
        </p:txBody>
      </p:sp>
      <p:sp>
        <p:nvSpPr>
          <p:cNvPr id="11" name="TextBox 10"/>
          <p:cNvSpPr txBox="1"/>
          <p:nvPr/>
        </p:nvSpPr>
        <p:spPr>
          <a:xfrm>
            <a:off x="5795555" y="3226255"/>
            <a:ext cx="1623812" cy="461665"/>
          </a:xfrm>
          <a:prstGeom prst="rect">
            <a:avLst/>
          </a:prstGeom>
          <a:noFill/>
        </p:spPr>
        <p:txBody>
          <a:bodyPr wrap="square" rtlCol="0">
            <a:spAutoFit/>
          </a:bodyPr>
          <a:lstStyle/>
          <a:p>
            <a:r>
              <a:rPr lang="en-US" sz="2400" dirty="0" smtClean="0">
                <a:solidFill>
                  <a:schemeClr val="tx2"/>
                </a:solidFill>
              </a:rPr>
              <a:t>6 Months</a:t>
            </a:r>
            <a:endParaRPr lang="en-US" sz="2400" dirty="0">
              <a:solidFill>
                <a:schemeClr val="tx2"/>
              </a:solidFill>
            </a:endParaRPr>
          </a:p>
        </p:txBody>
      </p:sp>
      <p:graphicFrame>
        <p:nvGraphicFramePr>
          <p:cNvPr id="9" name="Diagram 8"/>
          <p:cNvGraphicFramePr/>
          <p:nvPr>
            <p:extLst>
              <p:ext uri="{D42A27DB-BD31-4B8C-83A1-F6EECF244321}">
                <p14:modId xmlns:p14="http://schemas.microsoft.com/office/powerpoint/2010/main" val="2668844508"/>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353422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5561" y="1587660"/>
            <a:ext cx="184666" cy="369332"/>
          </a:xfrm>
          <a:prstGeom prst="rect">
            <a:avLst/>
          </a:prstGeom>
          <a:noFill/>
        </p:spPr>
        <p:txBody>
          <a:bodyPr wrap="none" rtlCol="0">
            <a:spAutoFit/>
          </a:bodyPr>
          <a:lstStyle/>
          <a:p>
            <a:endParaRPr lang="en-US"/>
          </a:p>
        </p:txBody>
      </p:sp>
      <p:pic>
        <p:nvPicPr>
          <p:cNvPr id="10" name="Picture 9" descr="taya-kyle-6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40" y="434026"/>
            <a:ext cx="8096626" cy="6072470"/>
          </a:xfrm>
          <a:prstGeom prst="rect">
            <a:avLst/>
          </a:prstGeom>
        </p:spPr>
      </p:pic>
    </p:spTree>
    <p:extLst>
      <p:ext uri="{BB962C8B-B14F-4D97-AF65-F5344CB8AC3E}">
        <p14:creationId xmlns:p14="http://schemas.microsoft.com/office/powerpoint/2010/main" val="16329126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5482909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2857" y="2444126"/>
            <a:ext cx="7480783" cy="1570768"/>
          </a:xfrm>
          <a:prstGeom prst="rect">
            <a:avLst/>
          </a:prstGeom>
        </p:spPr>
      </p:pic>
      <p:sp>
        <p:nvSpPr>
          <p:cNvPr id="3" name="Subtitle 2"/>
          <p:cNvSpPr txBox="1">
            <a:spLocks/>
          </p:cNvSpPr>
          <p:nvPr/>
        </p:nvSpPr>
        <p:spPr>
          <a:xfrm>
            <a:off x="1052062" y="4810848"/>
            <a:ext cx="68580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2800" smtClean="0">
                <a:latin typeface="Avenir Next Condensed Demi Bold"/>
                <a:cs typeface="Avenir Next Condensed Demi Bold"/>
              </a:rPr>
              <a:t>Lauren Panzarino, Jared Mandel, Lauren Guglielmelli, Isaac Adlowitz</a:t>
            </a:r>
            <a:endParaRPr lang="en-US" sz="2800" dirty="0">
              <a:latin typeface="Avenir Next Condensed Demi Bold"/>
              <a:cs typeface="Avenir Next Condensed Demi Bold"/>
            </a:endParaRPr>
          </a:p>
        </p:txBody>
      </p:sp>
    </p:spTree>
    <p:extLst>
      <p:ext uri="{BB962C8B-B14F-4D97-AF65-F5344CB8AC3E}">
        <p14:creationId xmlns:p14="http://schemas.microsoft.com/office/powerpoint/2010/main" val="16343224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3030"/>
            <a:ext cx="7620000" cy="4683133"/>
          </a:xfrm>
        </p:spPr>
        <p:txBody>
          <a:bodyPr>
            <a:normAutofit fontScale="92500" lnSpcReduction="10000"/>
          </a:bodyPr>
          <a:lstStyle/>
          <a:p>
            <a:pPr marL="742950" indent="-742950">
              <a:buAutoNum type="arabicPeriod"/>
            </a:pPr>
            <a:r>
              <a:rPr lang="en-US" sz="3600" dirty="0" smtClean="0"/>
              <a:t>Breakdown of Costs</a:t>
            </a:r>
          </a:p>
          <a:p>
            <a:pPr marL="742950" indent="-742950">
              <a:buAutoNum type="arabicPeriod"/>
            </a:pPr>
            <a:r>
              <a:rPr lang="en-US" sz="3600" dirty="0" smtClean="0"/>
              <a:t>Comparable heart rate monitor devices</a:t>
            </a:r>
          </a:p>
          <a:p>
            <a:pPr marL="457200" indent="-457200">
              <a:buAutoNum type="arabicPeriod"/>
            </a:pPr>
            <a:r>
              <a:rPr lang="en-US" sz="3600" dirty="0" smtClean="0"/>
              <a:t>  Science </a:t>
            </a:r>
            <a:r>
              <a:rPr lang="en-US" sz="3600" dirty="0" smtClean="0"/>
              <a:t>behind the technology </a:t>
            </a:r>
          </a:p>
          <a:p>
            <a:pPr marL="457200" indent="-457200">
              <a:buAutoNum type="arabicPeriod"/>
            </a:pPr>
            <a:r>
              <a:rPr lang="en-US" sz="3600" dirty="0" smtClean="0"/>
              <a:t>  Heart </a:t>
            </a:r>
            <a:r>
              <a:rPr lang="en-US" sz="3600" dirty="0" smtClean="0"/>
              <a:t>Rate Variability: PTSD vs. </a:t>
            </a:r>
            <a:r>
              <a:rPr lang="en-US" sz="3600" dirty="0" smtClean="0"/>
              <a:t> no </a:t>
            </a:r>
            <a:r>
              <a:rPr lang="en-US" sz="3600" dirty="0" smtClean="0"/>
              <a:t>PTSD </a:t>
            </a:r>
          </a:p>
          <a:p>
            <a:pPr marL="457200" indent="-457200">
              <a:buAutoNum type="arabicPeriod"/>
            </a:pPr>
            <a:r>
              <a:rPr lang="en-US" sz="3600" dirty="0" smtClean="0"/>
              <a:t>  Heart </a:t>
            </a:r>
            <a:r>
              <a:rPr lang="en-US" sz="3600" dirty="0" smtClean="0"/>
              <a:t>Rate solider with PTSD vs. Solider without PTSD  </a:t>
            </a:r>
            <a:endParaRPr lang="en-US" sz="3600" dirty="0"/>
          </a:p>
        </p:txBody>
      </p:sp>
      <p:sp>
        <p:nvSpPr>
          <p:cNvPr id="5" name="Title 1"/>
          <p:cNvSpPr txBox="1">
            <a:spLocks/>
          </p:cNvSpPr>
          <p:nvPr/>
        </p:nvSpPr>
        <p:spPr>
          <a:xfrm>
            <a:off x="457200" y="149019"/>
            <a:ext cx="5791200" cy="91686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mtClean="0">
                <a:solidFill>
                  <a:srgbClr val="000000"/>
                </a:solidFill>
              </a:rPr>
              <a:t>Appendix</a:t>
            </a:r>
            <a:endParaRPr lang="en-US" dirty="0">
              <a:solidFill>
                <a:srgbClr val="000000"/>
              </a:solidFill>
            </a:endParaRPr>
          </a:p>
        </p:txBody>
      </p:sp>
    </p:spTree>
    <p:extLst>
      <p:ext uri="{BB962C8B-B14F-4D97-AF65-F5344CB8AC3E}">
        <p14:creationId xmlns:p14="http://schemas.microsoft.com/office/powerpoint/2010/main" val="1800316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23608" y="2430346"/>
            <a:ext cx="3395998" cy="1200329"/>
          </a:xfrm>
          <a:prstGeom prst="rect">
            <a:avLst/>
          </a:prstGeom>
          <a:noFill/>
        </p:spPr>
        <p:txBody>
          <a:bodyPr wrap="square" rtlCol="0">
            <a:spAutoFit/>
          </a:bodyPr>
          <a:lstStyle/>
          <a:p>
            <a:r>
              <a:rPr lang="en-US" sz="7200" b="1" dirty="0" smtClean="0">
                <a:solidFill>
                  <a:srgbClr val="FF0000"/>
                </a:solidFill>
              </a:rPr>
              <a:t>22</a:t>
            </a:r>
            <a:r>
              <a:rPr lang="en-US" sz="6600" b="1" dirty="0" smtClean="0">
                <a:solidFill>
                  <a:srgbClr val="FF0000"/>
                </a:solidFill>
              </a:rPr>
              <a:t> </a:t>
            </a:r>
            <a:endParaRPr lang="en-US" sz="6600" b="1" dirty="0">
              <a:solidFill>
                <a:srgbClr val="FF0000"/>
              </a:solidFill>
            </a:endParaRPr>
          </a:p>
        </p:txBody>
      </p:sp>
      <p:sp>
        <p:nvSpPr>
          <p:cNvPr id="7" name="TextBox 6"/>
          <p:cNvSpPr txBox="1"/>
          <p:nvPr/>
        </p:nvSpPr>
        <p:spPr>
          <a:xfrm>
            <a:off x="3658291" y="3440115"/>
            <a:ext cx="2402047" cy="707886"/>
          </a:xfrm>
          <a:prstGeom prst="rect">
            <a:avLst/>
          </a:prstGeom>
          <a:noFill/>
        </p:spPr>
        <p:txBody>
          <a:bodyPr wrap="square" rtlCol="0">
            <a:spAutoFit/>
          </a:bodyPr>
          <a:lstStyle/>
          <a:p>
            <a:r>
              <a:rPr lang="en-US" sz="2000" dirty="0" smtClean="0">
                <a:latin typeface="Avenir Next Condensed Medium"/>
                <a:cs typeface="Avenir Next Condensed Medium"/>
              </a:rPr>
              <a:t>Veterans commit suicide a day </a:t>
            </a:r>
            <a:endParaRPr lang="en-US" sz="2000" dirty="0">
              <a:latin typeface="Avenir Next Condensed Medium"/>
              <a:cs typeface="Avenir Next Condensed Medium"/>
            </a:endParaRPr>
          </a:p>
        </p:txBody>
      </p:sp>
      <p:sp>
        <p:nvSpPr>
          <p:cNvPr id="8" name="TextBox 7"/>
          <p:cNvSpPr txBox="1"/>
          <p:nvPr/>
        </p:nvSpPr>
        <p:spPr>
          <a:xfrm>
            <a:off x="386536" y="263381"/>
            <a:ext cx="4031021" cy="1200329"/>
          </a:xfrm>
          <a:prstGeom prst="rect">
            <a:avLst/>
          </a:prstGeom>
          <a:noFill/>
        </p:spPr>
        <p:txBody>
          <a:bodyPr wrap="square" rtlCol="0">
            <a:spAutoFit/>
          </a:bodyPr>
          <a:lstStyle/>
          <a:p>
            <a:r>
              <a:rPr lang="en-US" sz="7200" b="1" dirty="0" smtClean="0"/>
              <a:t>20% </a:t>
            </a:r>
            <a:endParaRPr lang="en-US" sz="7200" b="1" dirty="0"/>
          </a:p>
        </p:txBody>
      </p:sp>
      <p:sp>
        <p:nvSpPr>
          <p:cNvPr id="9" name="TextBox 8"/>
          <p:cNvSpPr txBox="1"/>
          <p:nvPr/>
        </p:nvSpPr>
        <p:spPr>
          <a:xfrm>
            <a:off x="736835" y="1323885"/>
            <a:ext cx="3377017" cy="707886"/>
          </a:xfrm>
          <a:prstGeom prst="rect">
            <a:avLst/>
          </a:prstGeom>
          <a:noFill/>
        </p:spPr>
        <p:txBody>
          <a:bodyPr wrap="square" rtlCol="0">
            <a:spAutoFit/>
          </a:bodyPr>
          <a:lstStyle/>
          <a:p>
            <a:r>
              <a:rPr lang="en-US" sz="2000" dirty="0" smtClean="0">
                <a:latin typeface="Avenir Next Condensed Medium"/>
                <a:cs typeface="Avenir Next Condensed Medium"/>
              </a:rPr>
              <a:t>Soldiers from Iraq &amp; Afghanistan are diagnosed with PTSD</a:t>
            </a:r>
            <a:endParaRPr lang="en-US" sz="2000" dirty="0">
              <a:latin typeface="Avenir Next Condensed Medium"/>
              <a:cs typeface="Avenir Next Condensed Medium"/>
            </a:endParaRPr>
          </a:p>
        </p:txBody>
      </p:sp>
      <p:sp>
        <p:nvSpPr>
          <p:cNvPr id="11" name="TextBox 10"/>
          <p:cNvSpPr txBox="1"/>
          <p:nvPr/>
        </p:nvSpPr>
        <p:spPr>
          <a:xfrm>
            <a:off x="1021559" y="4519463"/>
            <a:ext cx="3395998" cy="1200329"/>
          </a:xfrm>
          <a:prstGeom prst="rect">
            <a:avLst/>
          </a:prstGeom>
          <a:noFill/>
        </p:spPr>
        <p:txBody>
          <a:bodyPr wrap="square" rtlCol="0">
            <a:spAutoFit/>
          </a:bodyPr>
          <a:lstStyle/>
          <a:p>
            <a:r>
              <a:rPr lang="en-US" sz="7200" b="1" dirty="0" smtClean="0"/>
              <a:t>86% </a:t>
            </a:r>
            <a:endParaRPr lang="en-US" sz="7200" b="1" dirty="0"/>
          </a:p>
        </p:txBody>
      </p:sp>
      <p:sp>
        <p:nvSpPr>
          <p:cNvPr id="12" name="TextBox 11"/>
          <p:cNvSpPr txBox="1"/>
          <p:nvPr/>
        </p:nvSpPr>
        <p:spPr>
          <a:xfrm>
            <a:off x="1477122" y="5582664"/>
            <a:ext cx="2636730" cy="707886"/>
          </a:xfrm>
          <a:prstGeom prst="rect">
            <a:avLst/>
          </a:prstGeom>
          <a:noFill/>
        </p:spPr>
        <p:txBody>
          <a:bodyPr wrap="square" rtlCol="0">
            <a:spAutoFit/>
          </a:bodyPr>
          <a:lstStyle/>
          <a:p>
            <a:r>
              <a:rPr lang="en-US" sz="2000" dirty="0" smtClean="0">
                <a:latin typeface="Avenir Next Condensed Medium"/>
                <a:cs typeface="Avenir Next Condensed Medium"/>
              </a:rPr>
              <a:t>Know someone killed/seriously injured</a:t>
            </a:r>
            <a:endParaRPr lang="en-US" sz="2000" dirty="0">
              <a:latin typeface="Avenir Next Condensed Medium"/>
              <a:cs typeface="Avenir Next Condensed Medium"/>
            </a:endParaRPr>
          </a:p>
        </p:txBody>
      </p:sp>
      <p:sp>
        <p:nvSpPr>
          <p:cNvPr id="13" name="TextBox 12"/>
          <p:cNvSpPr txBox="1"/>
          <p:nvPr/>
        </p:nvSpPr>
        <p:spPr>
          <a:xfrm>
            <a:off x="4873119" y="1046727"/>
            <a:ext cx="3892974" cy="1200329"/>
          </a:xfrm>
          <a:prstGeom prst="rect">
            <a:avLst/>
          </a:prstGeom>
          <a:noFill/>
        </p:spPr>
        <p:txBody>
          <a:bodyPr wrap="square" rtlCol="0">
            <a:spAutoFit/>
          </a:bodyPr>
          <a:lstStyle/>
          <a:p>
            <a:r>
              <a:rPr lang="en-US" sz="7200" b="1" dirty="0" smtClean="0"/>
              <a:t>560,000</a:t>
            </a:r>
            <a:endParaRPr lang="en-US" sz="7200" b="1" dirty="0"/>
          </a:p>
        </p:txBody>
      </p:sp>
      <p:sp>
        <p:nvSpPr>
          <p:cNvPr id="14" name="TextBox 13"/>
          <p:cNvSpPr txBox="1"/>
          <p:nvPr/>
        </p:nvSpPr>
        <p:spPr>
          <a:xfrm>
            <a:off x="6060338" y="2250593"/>
            <a:ext cx="2636730" cy="400110"/>
          </a:xfrm>
          <a:prstGeom prst="rect">
            <a:avLst/>
          </a:prstGeom>
          <a:noFill/>
        </p:spPr>
        <p:txBody>
          <a:bodyPr wrap="square" rtlCol="0">
            <a:spAutoFit/>
          </a:bodyPr>
          <a:lstStyle/>
          <a:p>
            <a:r>
              <a:rPr lang="en-US" sz="2000" dirty="0" smtClean="0">
                <a:latin typeface="Avenir Next Condensed Medium"/>
                <a:cs typeface="Avenir Next Condensed Medium"/>
              </a:rPr>
              <a:t>Soldiers with PTSD</a:t>
            </a:r>
            <a:endParaRPr lang="en-US" sz="2000" dirty="0">
              <a:latin typeface="Avenir Next Condensed Medium"/>
              <a:cs typeface="Avenir Next Condensed Medium"/>
            </a:endParaRPr>
          </a:p>
        </p:txBody>
      </p:sp>
      <p:sp>
        <p:nvSpPr>
          <p:cNvPr id="10" name="TextBox 9"/>
          <p:cNvSpPr txBox="1"/>
          <p:nvPr/>
        </p:nvSpPr>
        <p:spPr>
          <a:xfrm>
            <a:off x="5356291" y="4432956"/>
            <a:ext cx="4031021" cy="1200329"/>
          </a:xfrm>
          <a:prstGeom prst="rect">
            <a:avLst/>
          </a:prstGeom>
          <a:noFill/>
        </p:spPr>
        <p:txBody>
          <a:bodyPr wrap="square" rtlCol="0">
            <a:spAutoFit/>
          </a:bodyPr>
          <a:lstStyle/>
          <a:p>
            <a:r>
              <a:rPr lang="en-US" sz="7200" b="1" dirty="0" smtClean="0"/>
              <a:t>21% </a:t>
            </a:r>
            <a:endParaRPr lang="en-US" sz="7200" b="1" dirty="0"/>
          </a:p>
        </p:txBody>
      </p:sp>
      <p:sp>
        <p:nvSpPr>
          <p:cNvPr id="15" name="TextBox 14"/>
          <p:cNvSpPr txBox="1"/>
          <p:nvPr/>
        </p:nvSpPr>
        <p:spPr>
          <a:xfrm>
            <a:off x="5625486" y="5541791"/>
            <a:ext cx="2815129" cy="1015663"/>
          </a:xfrm>
          <a:prstGeom prst="rect">
            <a:avLst/>
          </a:prstGeom>
          <a:noFill/>
        </p:spPr>
        <p:txBody>
          <a:bodyPr wrap="square" rtlCol="0">
            <a:spAutoFit/>
          </a:bodyPr>
          <a:lstStyle/>
          <a:p>
            <a:r>
              <a:rPr lang="en-US" sz="2000" dirty="0" smtClean="0">
                <a:latin typeface="Avenir Next Condensed Medium"/>
                <a:cs typeface="Avenir Next Condensed Medium"/>
              </a:rPr>
              <a:t>Domestic violence nationwide is caused by combat veterans with PTSD</a:t>
            </a:r>
            <a:endParaRPr lang="en-US" sz="2000" dirty="0">
              <a:latin typeface="Avenir Next Condensed Medium"/>
              <a:cs typeface="Avenir Next Condensed Medium"/>
            </a:endParaRPr>
          </a:p>
        </p:txBody>
      </p:sp>
    </p:spTree>
    <p:extLst>
      <p:ext uri="{BB962C8B-B14F-4D97-AF65-F5344CB8AC3E}">
        <p14:creationId xmlns:p14="http://schemas.microsoft.com/office/powerpoint/2010/main" val="1121293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10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200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2568" y="1361134"/>
            <a:ext cx="5956663" cy="830997"/>
          </a:xfrm>
          <a:prstGeom prst="rect">
            <a:avLst/>
          </a:prstGeom>
          <a:noFill/>
        </p:spPr>
        <p:txBody>
          <a:bodyPr wrap="square" rtlCol="0" anchor="ctr">
            <a:spAutoFit/>
          </a:bodyPr>
          <a:lstStyle/>
          <a:p>
            <a:r>
              <a:rPr lang="en-US" sz="4800" dirty="0" smtClean="0">
                <a:latin typeface="Avenir Next Condensed Demi Bold"/>
                <a:cs typeface="Avenir Next Condensed Demi Bold"/>
              </a:rPr>
              <a:t>23,000 * 100</a:t>
            </a:r>
            <a:r>
              <a:rPr lang="en-US" sz="4800" baseline="30000" dirty="0" smtClean="0">
                <a:latin typeface="Avenir Next Condensed Demi Bold"/>
                <a:cs typeface="Avenir Next Condensed Demi Bold"/>
              </a:rPr>
              <a:t>% </a:t>
            </a:r>
            <a:r>
              <a:rPr lang="en-US" sz="4800" dirty="0" smtClean="0">
                <a:latin typeface="Avenir Next Condensed Demi Bold"/>
                <a:cs typeface="Avenir Next Condensed Demi Bold"/>
              </a:rPr>
              <a:t>= </a:t>
            </a:r>
            <a:r>
              <a:rPr lang="en-US" sz="4800" dirty="0" smtClean="0">
                <a:solidFill>
                  <a:srgbClr val="000000"/>
                </a:solidFill>
                <a:latin typeface="Avenir Next Condensed Demi Bold"/>
                <a:cs typeface="Avenir Next Condensed Demi Bold"/>
              </a:rPr>
              <a:t>23,000</a:t>
            </a:r>
            <a:r>
              <a:rPr lang="en-US" sz="4800" baseline="30000" dirty="0" smtClean="0">
                <a:solidFill>
                  <a:schemeClr val="tx2"/>
                </a:solidFill>
                <a:latin typeface="Avenir Next Condensed Demi Bold"/>
                <a:cs typeface="Avenir Next Condensed Demi Bold"/>
              </a:rPr>
              <a:t> </a:t>
            </a:r>
          </a:p>
        </p:txBody>
      </p:sp>
      <p:sp>
        <p:nvSpPr>
          <p:cNvPr id="7" name="Title 1"/>
          <p:cNvSpPr>
            <a:spLocks noGrp="1"/>
          </p:cNvSpPr>
          <p:nvPr>
            <p:ph type="title"/>
          </p:nvPr>
        </p:nvSpPr>
        <p:spPr>
          <a:xfrm>
            <a:off x="457199" y="129170"/>
            <a:ext cx="8042031" cy="812106"/>
          </a:xfrm>
        </p:spPr>
        <p:txBody>
          <a:bodyPr>
            <a:normAutofit/>
          </a:bodyPr>
          <a:lstStyle/>
          <a:p>
            <a:r>
              <a:rPr lang="en-US" dirty="0" smtClean="0">
                <a:solidFill>
                  <a:srgbClr val="000000"/>
                </a:solidFill>
              </a:rPr>
              <a:t>COST </a:t>
            </a:r>
            <a:r>
              <a:rPr lang="en-US" dirty="0" smtClean="0">
                <a:solidFill>
                  <a:srgbClr val="000000"/>
                </a:solidFill>
              </a:rPr>
              <a:t>Breakdown</a:t>
            </a:r>
            <a:endParaRPr lang="en-US" dirty="0">
              <a:solidFill>
                <a:srgbClr val="000000"/>
              </a:solidFill>
            </a:endParaRPr>
          </a:p>
        </p:txBody>
      </p:sp>
      <p:pic>
        <p:nvPicPr>
          <p:cNvPr id="9" name="Picture 8" descr="male-294095_640.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3212" y="1313985"/>
            <a:ext cx="439073" cy="878146"/>
          </a:xfrm>
          <a:prstGeom prst="rect">
            <a:avLst/>
          </a:prstGeom>
        </p:spPr>
      </p:pic>
      <p:grpSp>
        <p:nvGrpSpPr>
          <p:cNvPr id="27" name="Group 26"/>
          <p:cNvGrpSpPr/>
          <p:nvPr/>
        </p:nvGrpSpPr>
        <p:grpSpPr>
          <a:xfrm>
            <a:off x="306972" y="2285491"/>
            <a:ext cx="1983279" cy="821790"/>
            <a:chOff x="213563" y="2312836"/>
            <a:chExt cx="1983279" cy="974547"/>
          </a:xfrm>
        </p:grpSpPr>
        <p:pic>
          <p:nvPicPr>
            <p:cNvPr id="10" name="Picture 9"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68" y="2312836"/>
              <a:ext cx="487274" cy="974547"/>
            </a:xfrm>
            <a:prstGeom prst="rect">
              <a:avLst/>
            </a:prstGeom>
          </p:spPr>
        </p:pic>
        <p:pic>
          <p:nvPicPr>
            <p:cNvPr id="11" name="Picture 10" descr="male-294095_640.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3563" y="2312836"/>
              <a:ext cx="487274" cy="974547"/>
            </a:xfrm>
            <a:prstGeom prst="rect">
              <a:avLst/>
            </a:prstGeom>
          </p:spPr>
        </p:pic>
        <p:pic>
          <p:nvPicPr>
            <p:cNvPr id="12" name="Picture 11"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78" y="2312836"/>
              <a:ext cx="487274" cy="974547"/>
            </a:xfrm>
            <a:prstGeom prst="rect">
              <a:avLst/>
            </a:prstGeom>
          </p:spPr>
        </p:pic>
        <p:pic>
          <p:nvPicPr>
            <p:cNvPr id="14" name="Picture 13"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94" y="2312836"/>
              <a:ext cx="487274" cy="974547"/>
            </a:xfrm>
            <a:prstGeom prst="rect">
              <a:avLst/>
            </a:prstGeom>
          </p:spPr>
        </p:pic>
      </p:grpSp>
      <p:grpSp>
        <p:nvGrpSpPr>
          <p:cNvPr id="26" name="Group 25"/>
          <p:cNvGrpSpPr/>
          <p:nvPr/>
        </p:nvGrpSpPr>
        <p:grpSpPr>
          <a:xfrm>
            <a:off x="396344" y="3290223"/>
            <a:ext cx="1782833" cy="1667233"/>
            <a:chOff x="194683" y="3591746"/>
            <a:chExt cx="2002159" cy="1958263"/>
          </a:xfrm>
        </p:grpSpPr>
        <p:pic>
          <p:nvPicPr>
            <p:cNvPr id="13" name="Picture 12" descr="male-294095_640.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683" y="3591746"/>
              <a:ext cx="487274" cy="974547"/>
            </a:xfrm>
            <a:prstGeom prst="rect">
              <a:avLst/>
            </a:prstGeom>
          </p:spPr>
        </p:pic>
        <p:pic>
          <p:nvPicPr>
            <p:cNvPr id="15" name="Picture 14"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68" y="3591746"/>
              <a:ext cx="487274" cy="974547"/>
            </a:xfrm>
            <a:prstGeom prst="rect">
              <a:avLst/>
            </a:prstGeom>
          </p:spPr>
        </p:pic>
        <p:pic>
          <p:nvPicPr>
            <p:cNvPr id="16" name="Picture 15"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94" y="4566293"/>
              <a:ext cx="487274" cy="974547"/>
            </a:xfrm>
            <a:prstGeom prst="rect">
              <a:avLst/>
            </a:prstGeom>
          </p:spPr>
        </p:pic>
        <p:pic>
          <p:nvPicPr>
            <p:cNvPr id="17" name="Picture 16"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37" y="3591746"/>
              <a:ext cx="487274" cy="974547"/>
            </a:xfrm>
            <a:prstGeom prst="rect">
              <a:avLst/>
            </a:prstGeom>
          </p:spPr>
        </p:pic>
        <p:pic>
          <p:nvPicPr>
            <p:cNvPr id="18" name="Picture 17"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68" y="4566293"/>
              <a:ext cx="487274" cy="974547"/>
            </a:xfrm>
            <a:prstGeom prst="rect">
              <a:avLst/>
            </a:prstGeom>
          </p:spPr>
        </p:pic>
        <p:pic>
          <p:nvPicPr>
            <p:cNvPr id="19" name="Picture 18"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3" y="4575462"/>
              <a:ext cx="487274" cy="974547"/>
            </a:xfrm>
            <a:prstGeom prst="rect">
              <a:avLst/>
            </a:prstGeom>
          </p:spPr>
        </p:pic>
        <p:pic>
          <p:nvPicPr>
            <p:cNvPr id="20" name="Picture 19"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37" y="4566293"/>
              <a:ext cx="487274" cy="974547"/>
            </a:xfrm>
            <a:prstGeom prst="rect">
              <a:avLst/>
            </a:prstGeom>
          </p:spPr>
        </p:pic>
        <p:pic>
          <p:nvPicPr>
            <p:cNvPr id="21" name="Picture 20" descr="male-294095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94" y="3591746"/>
              <a:ext cx="487274" cy="974547"/>
            </a:xfrm>
            <a:prstGeom prst="rect">
              <a:avLst/>
            </a:prstGeom>
          </p:spPr>
        </p:pic>
      </p:grpSp>
      <p:sp>
        <p:nvSpPr>
          <p:cNvPr id="22" name="TextBox 21"/>
          <p:cNvSpPr txBox="1"/>
          <p:nvPr/>
        </p:nvSpPr>
        <p:spPr>
          <a:xfrm>
            <a:off x="2934118" y="2330626"/>
            <a:ext cx="5934892" cy="830997"/>
          </a:xfrm>
          <a:prstGeom prst="rect">
            <a:avLst/>
          </a:prstGeom>
          <a:noFill/>
        </p:spPr>
        <p:txBody>
          <a:bodyPr wrap="square" rtlCol="0" anchor="ctr">
            <a:spAutoFit/>
          </a:bodyPr>
          <a:lstStyle/>
          <a:p>
            <a:r>
              <a:rPr lang="en-US" sz="4800" dirty="0" smtClean="0">
                <a:solidFill>
                  <a:srgbClr val="000000"/>
                </a:solidFill>
                <a:latin typeface="Avenir Next Condensed Demi Bold"/>
                <a:cs typeface="Avenir Next Condensed Demi Bold"/>
              </a:rPr>
              <a:t>23,000 * 25</a:t>
            </a:r>
            <a:r>
              <a:rPr lang="en-US" sz="4800" baseline="30000" dirty="0" smtClean="0">
                <a:solidFill>
                  <a:srgbClr val="000000"/>
                </a:solidFill>
                <a:latin typeface="Avenir Next Condensed Demi Bold"/>
                <a:cs typeface="Avenir Next Condensed Demi Bold"/>
              </a:rPr>
              <a:t>%  </a:t>
            </a:r>
            <a:r>
              <a:rPr lang="en-US" sz="4800" dirty="0" smtClean="0">
                <a:solidFill>
                  <a:srgbClr val="000000"/>
                </a:solidFill>
                <a:latin typeface="Avenir Next Condensed Demi Bold"/>
                <a:cs typeface="Avenir Next Condensed Demi Bold"/>
              </a:rPr>
              <a:t>= 6,000</a:t>
            </a:r>
            <a:endParaRPr lang="en-US" sz="4800" baseline="30000" dirty="0" smtClean="0">
              <a:solidFill>
                <a:srgbClr val="000000"/>
              </a:solidFill>
              <a:latin typeface="Avenir Next Condensed Demi Bold"/>
              <a:cs typeface="Avenir Next Condensed Demi Bold"/>
            </a:endParaRPr>
          </a:p>
        </p:txBody>
      </p:sp>
      <p:sp>
        <p:nvSpPr>
          <p:cNvPr id="23" name="TextBox 22"/>
          <p:cNvSpPr txBox="1"/>
          <p:nvPr/>
        </p:nvSpPr>
        <p:spPr>
          <a:xfrm>
            <a:off x="2564338" y="3544526"/>
            <a:ext cx="6326443" cy="830997"/>
          </a:xfrm>
          <a:prstGeom prst="rect">
            <a:avLst/>
          </a:prstGeom>
          <a:noFill/>
        </p:spPr>
        <p:txBody>
          <a:bodyPr wrap="square" rtlCol="0" anchor="ctr">
            <a:spAutoFit/>
          </a:bodyPr>
          <a:lstStyle/>
          <a:p>
            <a:r>
              <a:rPr lang="en-US" sz="4800" dirty="0" smtClean="0">
                <a:solidFill>
                  <a:srgbClr val="000000"/>
                </a:solidFill>
                <a:latin typeface="Avenir Next Condensed Demi Bold"/>
                <a:cs typeface="Avenir Next Condensed Demi Bold"/>
              </a:rPr>
              <a:t>23,000 *12.5</a:t>
            </a:r>
            <a:r>
              <a:rPr lang="en-US" sz="4800" baseline="30000" dirty="0" smtClean="0">
                <a:solidFill>
                  <a:srgbClr val="000000"/>
                </a:solidFill>
                <a:latin typeface="Avenir Next Condensed Demi Bold"/>
                <a:cs typeface="Avenir Next Condensed Demi Bold"/>
              </a:rPr>
              <a:t>%   </a:t>
            </a:r>
            <a:r>
              <a:rPr lang="en-US" sz="4800" dirty="0" smtClean="0">
                <a:solidFill>
                  <a:srgbClr val="000000"/>
                </a:solidFill>
                <a:latin typeface="Avenir Next Condensed Demi Bold"/>
                <a:cs typeface="Avenir Next Condensed Demi Bold"/>
              </a:rPr>
              <a:t>= 3,000</a:t>
            </a:r>
            <a:endParaRPr lang="en-US" sz="4800" baseline="30000" dirty="0" smtClean="0">
              <a:solidFill>
                <a:srgbClr val="000000"/>
              </a:solidFill>
              <a:latin typeface="Avenir Next Condensed Demi Bold"/>
              <a:cs typeface="Avenir Next Condensed Demi Bold"/>
            </a:endParaRPr>
          </a:p>
        </p:txBody>
      </p:sp>
      <p:pic>
        <p:nvPicPr>
          <p:cNvPr id="24" name="Picture 23" descr="male-294095_640.png"/>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44474" y="4957456"/>
            <a:ext cx="487274" cy="974547"/>
          </a:xfrm>
          <a:prstGeom prst="rect">
            <a:avLst/>
          </a:prstGeom>
        </p:spPr>
      </p:pic>
      <p:sp>
        <p:nvSpPr>
          <p:cNvPr id="25" name="TextBox 24"/>
          <p:cNvSpPr txBox="1"/>
          <p:nvPr/>
        </p:nvSpPr>
        <p:spPr>
          <a:xfrm>
            <a:off x="2290251" y="4803485"/>
            <a:ext cx="6326442" cy="830997"/>
          </a:xfrm>
          <a:prstGeom prst="rect">
            <a:avLst/>
          </a:prstGeom>
          <a:noFill/>
        </p:spPr>
        <p:txBody>
          <a:bodyPr wrap="square" rtlCol="0" anchor="ctr">
            <a:spAutoFit/>
          </a:bodyPr>
          <a:lstStyle/>
          <a:p>
            <a:r>
              <a:rPr lang="en-US" sz="4800" dirty="0" smtClean="0">
                <a:solidFill>
                  <a:srgbClr val="000000"/>
                </a:solidFill>
                <a:latin typeface="Avenir Next Condensed Demi Bold"/>
                <a:cs typeface="Avenir Next Condensed Demi Bold"/>
              </a:rPr>
              <a:t>35,000 * 100</a:t>
            </a:r>
            <a:r>
              <a:rPr lang="en-US" sz="4800" baseline="30000" dirty="0" smtClean="0">
                <a:solidFill>
                  <a:srgbClr val="000000"/>
                </a:solidFill>
                <a:latin typeface="Avenir Next Condensed Demi Bold"/>
                <a:cs typeface="Avenir Next Condensed Demi Bold"/>
              </a:rPr>
              <a:t>%  </a:t>
            </a:r>
            <a:r>
              <a:rPr lang="en-US" sz="4800" dirty="0" smtClean="0">
                <a:solidFill>
                  <a:srgbClr val="000000"/>
                </a:solidFill>
                <a:latin typeface="Avenir Next Condensed Demi Bold"/>
                <a:cs typeface="Avenir Next Condensed Demi Bold"/>
              </a:rPr>
              <a:t>=  </a:t>
            </a:r>
            <a:r>
              <a:rPr lang="en-US" sz="4800" dirty="0" smtClean="0">
                <a:latin typeface="Avenir Next Condensed Demi Bold"/>
                <a:cs typeface="Avenir Next Condensed Demi Bold"/>
              </a:rPr>
              <a:t>35,000</a:t>
            </a:r>
            <a:endParaRPr lang="en-US" sz="4800" baseline="30000" dirty="0" smtClean="0">
              <a:latin typeface="Avenir Next Condensed Demi Bold"/>
              <a:cs typeface="Avenir Next Condensed Demi Bold"/>
            </a:endParaRPr>
          </a:p>
        </p:txBody>
      </p:sp>
      <p:sp>
        <p:nvSpPr>
          <p:cNvPr id="29" name="TextBox 28"/>
          <p:cNvSpPr txBox="1"/>
          <p:nvPr/>
        </p:nvSpPr>
        <p:spPr>
          <a:xfrm>
            <a:off x="2172788" y="5661728"/>
            <a:ext cx="6326442" cy="923330"/>
          </a:xfrm>
          <a:prstGeom prst="rect">
            <a:avLst/>
          </a:prstGeom>
          <a:noFill/>
        </p:spPr>
        <p:txBody>
          <a:bodyPr wrap="square" rtlCol="0" anchor="ctr">
            <a:spAutoFit/>
          </a:bodyPr>
          <a:lstStyle/>
          <a:p>
            <a:r>
              <a:rPr lang="en-US" sz="4800" dirty="0" smtClean="0">
                <a:solidFill>
                  <a:srgbClr val="000000"/>
                </a:solidFill>
                <a:latin typeface="Avenir Next Condensed Demi Bold"/>
                <a:cs typeface="Avenir Next Condensed Demi Bold"/>
              </a:rPr>
              <a:t>        </a:t>
            </a:r>
            <a:r>
              <a:rPr lang="en-US" sz="5400" dirty="0" smtClean="0">
                <a:solidFill>
                  <a:srgbClr val="000000"/>
                </a:solidFill>
                <a:latin typeface="Avenir Next Condensed Demi Bold"/>
                <a:cs typeface="Avenir Next Condensed Demi Bold"/>
              </a:rPr>
              <a:t>Total Costs=</a:t>
            </a:r>
            <a:r>
              <a:rPr lang="en-US" sz="5400" dirty="0" smtClean="0">
                <a:solidFill>
                  <a:schemeClr val="tx2"/>
                </a:solidFill>
                <a:latin typeface="Avenir Next Condensed Demi Bold"/>
                <a:cs typeface="Avenir Next Condensed Demi Bold"/>
              </a:rPr>
              <a:t>67,000</a:t>
            </a:r>
            <a:endParaRPr lang="en-US" sz="5400" baseline="30000" dirty="0" smtClean="0">
              <a:solidFill>
                <a:schemeClr val="tx2"/>
              </a:solidFill>
              <a:latin typeface="Avenir Next Condensed Demi Bold"/>
              <a:cs typeface="Avenir Next Condensed Demi Bold"/>
            </a:endParaRPr>
          </a:p>
        </p:txBody>
      </p:sp>
    </p:spTree>
    <p:extLst>
      <p:ext uri="{BB962C8B-B14F-4D97-AF65-F5344CB8AC3E}">
        <p14:creationId xmlns:p14="http://schemas.microsoft.com/office/powerpoint/2010/main" val="1003401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9540254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82321" y="1961151"/>
            <a:ext cx="1463040" cy="707886"/>
          </a:xfrm>
          <a:prstGeom prst="rect">
            <a:avLst/>
          </a:prstGeom>
          <a:noFill/>
        </p:spPr>
        <p:txBody>
          <a:bodyPr wrap="square" rtlCol="0">
            <a:spAutoFit/>
          </a:bodyPr>
          <a:lstStyle/>
          <a:p>
            <a:r>
              <a:rPr lang="en-US" sz="4000" dirty="0" smtClean="0">
                <a:latin typeface="Abadi MT Condensed Extra Bold"/>
                <a:cs typeface="Abadi MT Condensed Extra Bold"/>
              </a:rPr>
              <a:t>-37%</a:t>
            </a:r>
            <a:endParaRPr lang="en-US" sz="4000" dirty="0">
              <a:latin typeface="Abadi MT Condensed Extra Bold"/>
              <a:cs typeface="Abadi MT Condensed Extra Bold"/>
            </a:endParaRPr>
          </a:p>
        </p:txBody>
      </p:sp>
      <p:sp>
        <p:nvSpPr>
          <p:cNvPr id="4" name="TextBox 3"/>
          <p:cNvSpPr txBox="1"/>
          <p:nvPr/>
        </p:nvSpPr>
        <p:spPr>
          <a:xfrm>
            <a:off x="1020578" y="3182813"/>
            <a:ext cx="1463040" cy="707886"/>
          </a:xfrm>
          <a:prstGeom prst="rect">
            <a:avLst/>
          </a:prstGeom>
          <a:noFill/>
        </p:spPr>
        <p:txBody>
          <a:bodyPr wrap="square" rtlCol="0">
            <a:spAutoFit/>
          </a:bodyPr>
          <a:lstStyle/>
          <a:p>
            <a:r>
              <a:rPr lang="en-US" sz="4000" dirty="0" smtClean="0">
                <a:latin typeface="Abadi MT Condensed Extra Bold"/>
                <a:cs typeface="Abadi MT Condensed Extra Bold"/>
              </a:rPr>
              <a:t>-58%</a:t>
            </a:r>
            <a:endParaRPr lang="en-US" sz="4000" dirty="0">
              <a:latin typeface="Abadi MT Condensed Extra Bold"/>
              <a:cs typeface="Abadi MT Condensed Extra Bold"/>
            </a:endParaRPr>
          </a:p>
        </p:txBody>
      </p:sp>
      <p:sp>
        <p:nvSpPr>
          <p:cNvPr id="5" name="TextBox 4"/>
          <p:cNvSpPr txBox="1"/>
          <p:nvPr/>
        </p:nvSpPr>
        <p:spPr>
          <a:xfrm>
            <a:off x="1913206" y="4605177"/>
            <a:ext cx="1463040" cy="707886"/>
          </a:xfrm>
          <a:prstGeom prst="rect">
            <a:avLst/>
          </a:prstGeom>
          <a:noFill/>
        </p:spPr>
        <p:txBody>
          <a:bodyPr wrap="square" rtlCol="0">
            <a:spAutoFit/>
          </a:bodyPr>
          <a:lstStyle/>
          <a:p>
            <a:r>
              <a:rPr lang="en-US" sz="4000" dirty="0" smtClean="0">
                <a:latin typeface="Abadi MT Condensed Extra Bold"/>
                <a:cs typeface="Abadi MT Condensed Extra Bold"/>
              </a:rPr>
              <a:t>-58%</a:t>
            </a:r>
            <a:endParaRPr lang="en-US" sz="4000" dirty="0">
              <a:latin typeface="Abadi MT Condensed Extra Bold"/>
              <a:cs typeface="Abadi MT Condensed Extra Bold"/>
            </a:endParaRPr>
          </a:p>
        </p:txBody>
      </p:sp>
      <p:sp>
        <p:nvSpPr>
          <p:cNvPr id="6" name="Rectangle 5"/>
          <p:cNvSpPr/>
          <p:nvPr/>
        </p:nvSpPr>
        <p:spPr>
          <a:xfrm>
            <a:off x="4957931" y="5214778"/>
            <a:ext cx="2437655" cy="492443"/>
          </a:xfrm>
          <a:prstGeom prst="rect">
            <a:avLst/>
          </a:prstGeom>
        </p:spPr>
        <p:txBody>
          <a:bodyPr wrap="square">
            <a:spAutoFit/>
          </a:bodyPr>
          <a:lstStyle/>
          <a:p>
            <a:pPr lvl="0"/>
            <a:r>
              <a:rPr lang="en-US" sz="2600" dirty="0">
                <a:latin typeface="Avenir Next Condensed Medium"/>
                <a:cs typeface="Avenir Next Condensed Medium"/>
              </a:rPr>
              <a:t>3</a:t>
            </a:r>
            <a:r>
              <a:rPr lang="en-US" sz="2600" baseline="30000" dirty="0">
                <a:latin typeface="Avenir Next Condensed Medium"/>
                <a:cs typeface="Avenir Next Condensed Medium"/>
              </a:rPr>
              <a:t>rd</a:t>
            </a:r>
            <a:r>
              <a:rPr lang="en-US" sz="2600" dirty="0">
                <a:latin typeface="Avenir Next Condensed Medium"/>
                <a:cs typeface="Avenir Next Condensed Medium"/>
              </a:rPr>
              <a:t> </a:t>
            </a:r>
            <a:r>
              <a:rPr lang="en-US" sz="2600" dirty="0" smtClean="0">
                <a:latin typeface="Avenir Next Condensed Medium"/>
                <a:cs typeface="Avenir Next Condensed Medium"/>
              </a:rPr>
              <a:t>hospitalization</a:t>
            </a:r>
            <a:endParaRPr lang="en-US" sz="2600" dirty="0">
              <a:latin typeface="Avenir Next Condensed Medium"/>
              <a:cs typeface="Avenir Next Condensed Medium"/>
            </a:endParaRPr>
          </a:p>
        </p:txBody>
      </p:sp>
      <p:cxnSp>
        <p:nvCxnSpPr>
          <p:cNvPr id="8" name="Straight Arrow Connector 7"/>
          <p:cNvCxnSpPr/>
          <p:nvPr/>
        </p:nvCxnSpPr>
        <p:spPr>
          <a:xfrm flipH="1" flipV="1">
            <a:off x="4700693" y="4460503"/>
            <a:ext cx="514476" cy="60960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483313" y="1107026"/>
            <a:ext cx="0" cy="690601"/>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78161" y="407451"/>
            <a:ext cx="2245063" cy="707886"/>
          </a:xfrm>
          <a:prstGeom prst="rect">
            <a:avLst/>
          </a:prstGeom>
          <a:noFill/>
        </p:spPr>
        <p:txBody>
          <a:bodyPr wrap="square" rtlCol="0">
            <a:spAutoFit/>
          </a:bodyPr>
          <a:lstStyle/>
          <a:p>
            <a:r>
              <a:rPr lang="en-US" sz="4000" dirty="0" smtClean="0">
                <a:latin typeface="Abadi MT Condensed Extra Bold"/>
                <a:cs typeface="Abadi MT Condensed Extra Bold"/>
              </a:rPr>
              <a:t>91,000</a:t>
            </a:r>
            <a:endParaRPr lang="en-US" sz="4000" dirty="0">
              <a:latin typeface="Abadi MT Condensed Extra Bold"/>
              <a:cs typeface="Abadi MT Condensed Extra Bold"/>
            </a:endParaRPr>
          </a:p>
        </p:txBody>
      </p:sp>
    </p:spTree>
    <p:extLst>
      <p:ext uri="{BB962C8B-B14F-4D97-AF65-F5344CB8AC3E}">
        <p14:creationId xmlns:p14="http://schemas.microsoft.com/office/powerpoint/2010/main" val="4110976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97"/>
            <a:ext cx="6787288" cy="1192421"/>
          </a:xfrm>
        </p:spPr>
        <p:txBody>
          <a:bodyPr>
            <a:normAutofit/>
          </a:bodyPr>
          <a:lstStyle/>
          <a:p>
            <a:r>
              <a:rPr lang="en-US" sz="3200" dirty="0" smtClean="0">
                <a:solidFill>
                  <a:schemeClr val="tx1"/>
                </a:solidFill>
              </a:rPr>
              <a:t>Other heart rate monitoring devices</a:t>
            </a:r>
            <a:endParaRPr lang="en-US" sz="3200" dirty="0">
              <a:solidFill>
                <a:schemeClr val="tx1"/>
              </a:solidFill>
            </a:endParaRPr>
          </a:p>
        </p:txBody>
      </p:sp>
      <p:pic>
        <p:nvPicPr>
          <p:cNvPr id="4" name="Picture 3" descr="PFMC89205_xl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2616" y="4237430"/>
            <a:ext cx="2447088" cy="2349204"/>
          </a:xfrm>
          <a:prstGeom prst="rect">
            <a:avLst/>
          </a:prstGeom>
        </p:spPr>
      </p:pic>
      <p:pic>
        <p:nvPicPr>
          <p:cNvPr id="5" name="Picture 4" descr="2-format20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4907" y="4262363"/>
            <a:ext cx="4134079" cy="2324271"/>
          </a:xfrm>
          <a:prstGeom prst="rect">
            <a:avLst/>
          </a:prstGeom>
        </p:spPr>
      </p:pic>
      <p:pic>
        <p:nvPicPr>
          <p:cNvPr id="6" name="Picture 5" descr="fitbit-charge-product-photos0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8794" y="1745842"/>
            <a:ext cx="2389188" cy="2354374"/>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256" y="1831566"/>
            <a:ext cx="3669262" cy="2268650"/>
          </a:xfrm>
          <a:prstGeom prst="rect">
            <a:avLst/>
          </a:prstGeom>
        </p:spPr>
      </p:pic>
    </p:spTree>
    <p:extLst>
      <p:ext uri="{BB962C8B-B14F-4D97-AF65-F5344CB8AC3E}">
        <p14:creationId xmlns:p14="http://schemas.microsoft.com/office/powerpoint/2010/main" val="1138071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JudeMedical_CardioMEMS_illustration.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88027" y="1497266"/>
            <a:ext cx="8522845" cy="4891758"/>
          </a:xfrm>
        </p:spPr>
      </p:pic>
      <p:sp>
        <p:nvSpPr>
          <p:cNvPr id="5" name="Title 1"/>
          <p:cNvSpPr>
            <a:spLocks noGrp="1"/>
          </p:cNvSpPr>
          <p:nvPr>
            <p:ph type="title"/>
          </p:nvPr>
        </p:nvSpPr>
        <p:spPr>
          <a:xfrm>
            <a:off x="457200" y="437625"/>
            <a:ext cx="5791200" cy="916865"/>
          </a:xfrm>
        </p:spPr>
        <p:txBody>
          <a:bodyPr>
            <a:normAutofit fontScale="90000"/>
          </a:bodyPr>
          <a:lstStyle/>
          <a:p>
            <a:r>
              <a:rPr lang="en-US" dirty="0" err="1" smtClean="0">
                <a:solidFill>
                  <a:srgbClr val="000000"/>
                </a:solidFill>
              </a:rPr>
              <a:t>CardioMems</a:t>
            </a:r>
            <a:r>
              <a:rPr lang="en-US" dirty="0" smtClean="0">
                <a:solidFill>
                  <a:srgbClr val="000000"/>
                </a:solidFill>
              </a:rPr>
              <a:t> in </a:t>
            </a:r>
            <a:r>
              <a:rPr lang="en-US" dirty="0" err="1" smtClean="0">
                <a:solidFill>
                  <a:srgbClr val="000000"/>
                </a:solidFill>
              </a:rPr>
              <a:t>pulminary</a:t>
            </a:r>
            <a:r>
              <a:rPr lang="en-US" dirty="0" smtClean="0">
                <a:solidFill>
                  <a:srgbClr val="000000"/>
                </a:solidFill>
              </a:rPr>
              <a:t> artery</a:t>
            </a:r>
            <a:endParaRPr lang="en-US" dirty="0">
              <a:solidFill>
                <a:srgbClr val="000000"/>
              </a:solidFill>
            </a:endParaRPr>
          </a:p>
        </p:txBody>
      </p:sp>
    </p:spTree>
    <p:extLst>
      <p:ext uri="{BB962C8B-B14F-4D97-AF65-F5344CB8AC3E}">
        <p14:creationId xmlns:p14="http://schemas.microsoft.com/office/powerpoint/2010/main" val="38435753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a:buChar char="•"/>
            </a:pPr>
            <a:r>
              <a:rPr lang="en-US" sz="3200" b="0" dirty="0"/>
              <a:t>Published Dec. 1, </a:t>
            </a:r>
            <a:r>
              <a:rPr lang="en-US" sz="3200" b="0" dirty="0" smtClean="0"/>
              <a:t>2013</a:t>
            </a:r>
          </a:p>
          <a:p>
            <a:pPr marL="342900" indent="-342900">
              <a:buFont typeface="Arial"/>
              <a:buChar char="•"/>
            </a:pPr>
            <a:r>
              <a:rPr lang="en-US" sz="3200" b="0" dirty="0" smtClean="0"/>
              <a:t>663 </a:t>
            </a:r>
            <a:r>
              <a:rPr lang="en-US" sz="3200" b="0" dirty="0"/>
              <a:t>Veterans at two VA sites in </a:t>
            </a:r>
            <a:r>
              <a:rPr lang="en-US" sz="3200" b="0" dirty="0" smtClean="0"/>
              <a:t>California</a:t>
            </a:r>
          </a:p>
          <a:p>
            <a:pPr marL="342900" indent="-342900">
              <a:buFont typeface="Arial"/>
              <a:buChar char="•"/>
            </a:pPr>
            <a:r>
              <a:rPr lang="en-US" sz="3200" b="0" dirty="0" smtClean="0"/>
              <a:t>Patients </a:t>
            </a:r>
            <a:r>
              <a:rPr lang="en-US" sz="3200" b="0" dirty="0"/>
              <a:t>walked on a treadmill while hooked up to an </a:t>
            </a:r>
            <a:r>
              <a:rPr lang="en-US" sz="3200" b="0" dirty="0" smtClean="0"/>
              <a:t>EKG</a:t>
            </a:r>
          </a:p>
          <a:p>
            <a:pPr marL="342900" indent="-342900">
              <a:buFont typeface="Arial"/>
              <a:buChar char="•"/>
            </a:pPr>
            <a:r>
              <a:rPr lang="en-US" sz="3200" b="0" dirty="0" smtClean="0"/>
              <a:t>Those with PTSD had </a:t>
            </a:r>
            <a:r>
              <a:rPr lang="en-US" sz="3200" b="0" dirty="0"/>
              <a:t>EKGs showing reduced blood flow to the </a:t>
            </a:r>
            <a:r>
              <a:rPr lang="en-US" sz="3200" b="0" dirty="0" smtClean="0"/>
              <a:t>heart </a:t>
            </a:r>
            <a:r>
              <a:rPr lang="en-US" sz="3200" dirty="0"/>
              <a:t> </a:t>
            </a:r>
          </a:p>
          <a:p>
            <a:endParaRPr lang="en-US" dirty="0"/>
          </a:p>
        </p:txBody>
      </p:sp>
      <p:sp>
        <p:nvSpPr>
          <p:cNvPr id="4" name="Title 1"/>
          <p:cNvSpPr>
            <a:spLocks noGrp="1"/>
          </p:cNvSpPr>
          <p:nvPr>
            <p:ph type="title"/>
          </p:nvPr>
        </p:nvSpPr>
        <p:spPr>
          <a:xfrm>
            <a:off x="457200" y="437625"/>
            <a:ext cx="5791200" cy="916865"/>
          </a:xfrm>
        </p:spPr>
        <p:txBody>
          <a:bodyPr>
            <a:normAutofit fontScale="90000"/>
          </a:bodyPr>
          <a:lstStyle/>
          <a:p>
            <a:r>
              <a:rPr lang="en-US" i="1" dirty="0" smtClean="0">
                <a:solidFill>
                  <a:srgbClr val="000000"/>
                </a:solidFill>
              </a:rPr>
              <a:t>Biological Psychiatry </a:t>
            </a:r>
            <a:r>
              <a:rPr lang="en-US" dirty="0" smtClean="0">
                <a:solidFill>
                  <a:srgbClr val="000000"/>
                </a:solidFill>
              </a:rPr>
              <a:t>Study</a:t>
            </a:r>
            <a:endParaRPr lang="en-US" i="1" dirty="0">
              <a:solidFill>
                <a:srgbClr val="000000"/>
              </a:solidFill>
            </a:endParaRPr>
          </a:p>
        </p:txBody>
      </p:sp>
    </p:spTree>
    <p:extLst>
      <p:ext uri="{BB962C8B-B14F-4D97-AF65-F5344CB8AC3E}">
        <p14:creationId xmlns:p14="http://schemas.microsoft.com/office/powerpoint/2010/main" val="16278831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11166016_10205423846069162_489458482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650290" cy="6858000"/>
          </a:xfrm>
          <a:prstGeom prst="rect">
            <a:avLst/>
          </a:prstGeom>
        </p:spPr>
      </p:pic>
    </p:spTree>
    <p:extLst>
      <p:ext uri="{BB962C8B-B14F-4D97-AF65-F5344CB8AC3E}">
        <p14:creationId xmlns:p14="http://schemas.microsoft.com/office/powerpoint/2010/main" val="41307589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27" y="157550"/>
            <a:ext cx="3794700" cy="685800"/>
          </a:xfrm>
        </p:spPr>
        <p:txBody>
          <a:bodyPr/>
          <a:lstStyle/>
          <a:p>
            <a:r>
              <a:rPr lang="en-US" dirty="0" smtClean="0">
                <a:solidFill>
                  <a:schemeClr val="tx1"/>
                </a:solidFill>
              </a:rPr>
              <a:t>Works Cited</a:t>
            </a:r>
            <a:endParaRPr lang="en-US" dirty="0">
              <a:solidFill>
                <a:schemeClr val="tx1"/>
              </a:solidFill>
            </a:endParaRPr>
          </a:p>
        </p:txBody>
      </p:sp>
      <p:sp>
        <p:nvSpPr>
          <p:cNvPr id="3" name="Content Placeholder 2"/>
          <p:cNvSpPr>
            <a:spLocks noGrp="1"/>
          </p:cNvSpPr>
          <p:nvPr>
            <p:ph idx="1"/>
          </p:nvPr>
        </p:nvSpPr>
        <p:spPr>
          <a:xfrm>
            <a:off x="250127" y="843350"/>
            <a:ext cx="8571184" cy="5992742"/>
          </a:xfrm>
        </p:spPr>
        <p:txBody>
          <a:bodyPr>
            <a:normAutofit fontScale="32500" lnSpcReduction="20000"/>
          </a:bodyPr>
          <a:lstStyle/>
          <a:p>
            <a:r>
              <a:rPr lang="en-US" sz="5200" b="0" dirty="0"/>
              <a:t>"1 in 8 Returning Soldiers Suffers from PTSD." </a:t>
            </a:r>
            <a:r>
              <a:rPr lang="en-US" sz="5200" b="0" i="1" dirty="0" err="1"/>
              <a:t>Msnbc.com</a:t>
            </a:r>
            <a:r>
              <a:rPr lang="en-US" sz="5200" b="0" dirty="0"/>
              <a:t>. NBC News, 30 June 2004. Web. 18 Feb. 2015. &lt;http://</a:t>
            </a:r>
            <a:r>
              <a:rPr lang="en-US" sz="5200" b="0" dirty="0" err="1"/>
              <a:t>www.nbcnews.com</a:t>
            </a:r>
            <a:r>
              <a:rPr lang="en-US" sz="5200" b="0" dirty="0"/>
              <a:t>/id/5334479/ns/health-</a:t>
            </a:r>
            <a:r>
              <a:rPr lang="en-US" sz="5200" b="0" dirty="0" err="1"/>
              <a:t>mental_health</a:t>
            </a:r>
            <a:r>
              <a:rPr lang="en-US" sz="5200" b="0" dirty="0"/>
              <a:t>/t/returning-soldiers-suffers-</a:t>
            </a:r>
            <a:r>
              <a:rPr lang="en-US" sz="5200" b="0" dirty="0" err="1"/>
              <a:t>ptsd</a:t>
            </a:r>
            <a:r>
              <a:rPr lang="en-US" sz="5200" b="0" dirty="0"/>
              <a:t>/#.VTbYFRPF9RA&gt;.</a:t>
            </a:r>
          </a:p>
          <a:p>
            <a:r>
              <a:rPr lang="en-US" sz="5200" b="0" dirty="0"/>
              <a:t>"CardioMEMS HF System." </a:t>
            </a:r>
            <a:r>
              <a:rPr lang="en-US" sz="5200" b="0" i="1" dirty="0"/>
              <a:t>St. Jude Medical</a:t>
            </a:r>
            <a:r>
              <a:rPr lang="en-US" sz="5200" b="0" dirty="0"/>
              <a:t>. St. Jude Medical, Inc., </a:t>
            </a:r>
            <a:r>
              <a:rPr lang="en-US" sz="5200" b="0" dirty="0" err="1"/>
              <a:t>n.d.</a:t>
            </a:r>
            <a:r>
              <a:rPr lang="en-US" sz="5200" b="0" dirty="0"/>
              <a:t> Web. &lt;http://</a:t>
            </a:r>
            <a:r>
              <a:rPr lang="en-US" sz="5200" b="0" dirty="0" err="1"/>
              <a:t>www.sjm.com</a:t>
            </a:r>
            <a:r>
              <a:rPr lang="en-US" sz="5200" b="0" dirty="0"/>
              <a:t>/</a:t>
            </a:r>
            <a:r>
              <a:rPr lang="en-US" sz="5200" b="0" dirty="0" err="1"/>
              <a:t>cardiomems</a:t>
            </a:r>
            <a:r>
              <a:rPr lang="en-US" sz="5200" b="0" dirty="0"/>
              <a:t>&gt;</a:t>
            </a:r>
          </a:p>
          <a:p>
            <a:r>
              <a:rPr lang="en-US" sz="5200" b="0" dirty="0" err="1"/>
              <a:t>Koprowski</a:t>
            </a:r>
            <a:r>
              <a:rPr lang="en-US" sz="5200" b="0" dirty="0"/>
              <a:t>, Gene J. "Hospitals Trial Wireless Heart Monitor Technology." </a:t>
            </a:r>
            <a:r>
              <a:rPr lang="en-US" sz="5200" b="0" i="1" dirty="0"/>
              <a:t>Fox News</a:t>
            </a:r>
            <a:r>
              <a:rPr lang="en-US" sz="5200" b="0" dirty="0"/>
              <a:t>. FOX News Network, 31 Oct. 2014. Web. 18 Feb. 2015. &lt;http://</a:t>
            </a:r>
            <a:r>
              <a:rPr lang="en-US" sz="5200" b="0" dirty="0" err="1"/>
              <a:t>www.foxnews.com</a:t>
            </a:r>
            <a:r>
              <a:rPr lang="en-US" sz="5200" b="0" dirty="0"/>
              <a:t>/tech/2014/10/31/hospitals-trial-wireless-heart-monitor-</a:t>
            </a:r>
            <a:r>
              <a:rPr lang="en-US" sz="5200" b="0" dirty="0" err="1"/>
              <a:t>tec</a:t>
            </a:r>
            <a:r>
              <a:rPr lang="en-US" sz="5200" b="0" dirty="0"/>
              <a:t>&gt;.</a:t>
            </a:r>
          </a:p>
          <a:p>
            <a:r>
              <a:rPr lang="en-US" sz="5200" b="0" dirty="0"/>
              <a:t>"You've Served Your Nation with Honor. Now, Let VA Serve You." U.S. Department of Veterans Affairs. U.S. Department of Veterans Affairs, 5 Mar. 2015. Web. 06 Apr. 2015. &lt; http://</a:t>
            </a:r>
            <a:r>
              <a:rPr lang="en-US" sz="5200" b="0" dirty="0" err="1"/>
              <a:t>www.va.gov</a:t>
            </a:r>
            <a:r>
              <a:rPr lang="en-US" sz="5200" b="0" dirty="0"/>
              <a:t>/</a:t>
            </a:r>
            <a:r>
              <a:rPr lang="en-US" sz="5200" b="0" dirty="0" err="1"/>
              <a:t>opa</a:t>
            </a:r>
            <a:r>
              <a:rPr lang="en-US" sz="5200" b="0" dirty="0"/>
              <a:t>/&gt;.</a:t>
            </a:r>
          </a:p>
          <a:p>
            <a:r>
              <a:rPr lang="en-US" sz="5200" b="0" dirty="0"/>
              <a:t>Carney, </a:t>
            </a:r>
            <a:r>
              <a:rPr lang="en-US" sz="5200" b="0" dirty="0" err="1"/>
              <a:t>Jordian</a:t>
            </a:r>
            <a:r>
              <a:rPr lang="en-US" sz="5200" b="0" dirty="0"/>
              <a:t>. "Why Are So Many Older Veterans Committing Suicide?" National Journal Group Inc. National Journal Group Inc., 14 Apr. 2014. Web. 06 Apr. 2015. &lt;http://</a:t>
            </a:r>
            <a:r>
              <a:rPr lang="en-US" sz="5200" b="0" dirty="0" err="1"/>
              <a:t>www.nationaljournal.com</a:t>
            </a:r>
            <a:r>
              <a:rPr lang="en-US" sz="5200" b="0" dirty="0"/>
              <a:t>/defense/why-are-so-many-older-veterans-committing-suicide-20140413&gt;.</a:t>
            </a:r>
          </a:p>
          <a:p>
            <a:r>
              <a:rPr lang="en-US" sz="5200" b="0" dirty="0" err="1"/>
              <a:t>Fantz</a:t>
            </a:r>
            <a:r>
              <a:rPr lang="en-US" sz="5200" b="0" dirty="0"/>
              <a:t>, Ashley. "The Uncounted." CNN. Cable News Network, </a:t>
            </a:r>
            <a:r>
              <a:rPr lang="en-US" sz="5200" b="0" dirty="0" err="1"/>
              <a:t>n.d.</a:t>
            </a:r>
            <a:r>
              <a:rPr lang="en-US" sz="5200" b="0" dirty="0"/>
              <a:t> Web. 06 Apr. 2015. </a:t>
            </a:r>
          </a:p>
          <a:p>
            <a:r>
              <a:rPr lang="en-US" sz="5200" b="0" dirty="0"/>
              <a:t>&lt;http://</a:t>
            </a:r>
            <a:r>
              <a:rPr lang="en-US" sz="5200" b="0" dirty="0" err="1"/>
              <a:t>www.cnn.com</a:t>
            </a:r>
            <a:r>
              <a:rPr lang="en-US" sz="5200" b="0" dirty="0"/>
              <a:t>/interactive/2014/03/us/uncounted-suicides&gt;.</a:t>
            </a:r>
          </a:p>
          <a:p>
            <a:r>
              <a:rPr lang="en-US" sz="5200" b="0" dirty="0"/>
              <a:t>"Coming Home From Deployment: The New “Normal”." </a:t>
            </a:r>
            <a:r>
              <a:rPr lang="en-US" sz="5200" b="0" i="1" dirty="0"/>
              <a:t>Coming Home From Deployment: The New “Normal”</a:t>
            </a:r>
            <a:r>
              <a:rPr lang="en-US" sz="5200" b="0" dirty="0"/>
              <a:t> (</a:t>
            </a:r>
            <a:r>
              <a:rPr lang="en-US" sz="5200" b="0" dirty="0" err="1"/>
              <a:t>n.d.</a:t>
            </a:r>
            <a:r>
              <a:rPr lang="en-US" sz="5200" b="0" dirty="0"/>
              <a:t>): n. </a:t>
            </a:r>
            <a:r>
              <a:rPr lang="en-US" sz="5200" b="0" dirty="0" err="1"/>
              <a:t>pag</a:t>
            </a:r>
            <a:r>
              <a:rPr lang="en-US" sz="5200" b="0" dirty="0"/>
              <a:t>. </a:t>
            </a:r>
            <a:r>
              <a:rPr lang="en-US" sz="5200" b="0" i="1" dirty="0"/>
              <a:t>American Red Cross</a:t>
            </a:r>
            <a:r>
              <a:rPr lang="en-US" sz="5200" b="0" dirty="0"/>
              <a:t>. The American National Red Cross, Jan. 2011. Web. 6 Apr. 2015. &lt;http://</a:t>
            </a:r>
            <a:r>
              <a:rPr lang="en-US" sz="5200" b="0" dirty="0" err="1"/>
              <a:t>www.redcross.org</a:t>
            </a:r>
            <a:r>
              <a:rPr lang="en-US" sz="5200" b="0" dirty="0"/>
              <a:t>/images/</a:t>
            </a:r>
            <a:r>
              <a:rPr lang="en-US" sz="5200" b="0" dirty="0" err="1"/>
              <a:t>MEDIA_CustomProductCatalog</a:t>
            </a:r>
            <a:r>
              <a:rPr lang="en-US" sz="5200" b="0" dirty="0"/>
              <a:t>/m4240149_SAFComingHomeBrochure.pdf&gt;</a:t>
            </a:r>
            <a:r>
              <a:rPr lang="en-US" sz="5200" b="0" dirty="0" smtClean="0"/>
              <a:t>.</a:t>
            </a:r>
          </a:p>
          <a:p>
            <a:endParaRPr lang="en-US" dirty="0" smtClean="0"/>
          </a:p>
          <a:p>
            <a:r>
              <a:rPr lang="en-US" dirty="0"/>
              <a:t> </a:t>
            </a:r>
          </a:p>
          <a:p>
            <a:endParaRPr lang="en-US" dirty="0"/>
          </a:p>
        </p:txBody>
      </p:sp>
    </p:spTree>
    <p:extLst>
      <p:ext uri="{BB962C8B-B14F-4D97-AF65-F5344CB8AC3E}">
        <p14:creationId xmlns:p14="http://schemas.microsoft.com/office/powerpoint/2010/main" val="16807820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87" y="843350"/>
            <a:ext cx="8559019" cy="5811015"/>
          </a:xfrm>
        </p:spPr>
        <p:txBody>
          <a:bodyPr>
            <a:normAutofit fontScale="77500" lnSpcReduction="20000"/>
          </a:bodyPr>
          <a:lstStyle/>
          <a:p>
            <a:r>
              <a:rPr lang="en-US" b="0" dirty="0"/>
              <a:t>EDITORS. "CardioMEMS HF System for Pulmonary Pressure Monitoring in Heart Failure Patients Approved by FDA (VIDEO)." </a:t>
            </a:r>
            <a:r>
              <a:rPr lang="en-US" b="0" i="1" dirty="0"/>
              <a:t>CardioMEMS HF System for Pulmonary Pressure Monitoring in Heart Failure Patients Approved by FDA (VIDEO)</a:t>
            </a:r>
            <a:r>
              <a:rPr lang="en-US" b="0" dirty="0"/>
              <a:t>. </a:t>
            </a:r>
            <a:r>
              <a:rPr lang="en-US" b="0" dirty="0" err="1"/>
              <a:t>Medgadget</a:t>
            </a:r>
            <a:r>
              <a:rPr lang="en-US" b="0" dirty="0"/>
              <a:t> LLC., 24 May 2014. Web. 06 Apr. 2015. </a:t>
            </a:r>
            <a:r>
              <a:rPr lang="en-US" b="0" dirty="0" smtClean="0"/>
              <a:t>http</a:t>
            </a:r>
            <a:r>
              <a:rPr lang="en-US" b="0" dirty="0"/>
              <a:t>://www.medgadget.com/2014/05/cardiomems-hf-system-for-pulmonary-pressure-monitoring-in-heart-failure-patients-approved-by-fda-</a:t>
            </a:r>
            <a:r>
              <a:rPr lang="en-US" b="0" dirty="0" smtClean="0"/>
              <a:t>video.html.</a:t>
            </a:r>
          </a:p>
          <a:p>
            <a:r>
              <a:rPr lang="en-US" b="0" dirty="0" err="1" smtClean="0"/>
              <a:t>Gloverner</a:t>
            </a:r>
            <a:r>
              <a:rPr lang="en-US" b="0" dirty="0" smtClean="0"/>
              <a:t>, </a:t>
            </a:r>
            <a:r>
              <a:rPr lang="en-US" b="0" dirty="0" err="1" smtClean="0"/>
              <a:t>Lacie</a:t>
            </a:r>
            <a:r>
              <a:rPr lang="en-US" b="0" dirty="0" smtClean="0"/>
              <a:t>.  </a:t>
            </a:r>
            <a:r>
              <a:rPr lang="en-US" b="0" i="1" dirty="0" err="1" smtClean="0"/>
              <a:t>NerdWallet</a:t>
            </a:r>
            <a:r>
              <a:rPr lang="en-US" b="0" dirty="0" smtClean="0"/>
              <a:t>. </a:t>
            </a:r>
            <a:r>
              <a:rPr lang="en-US" b="0" dirty="0" err="1" smtClean="0"/>
              <a:t>NerdWallet</a:t>
            </a:r>
            <a:r>
              <a:rPr lang="en-US" b="0" dirty="0" smtClean="0"/>
              <a:t>, Inc., 19 May 2014. Web. 06 Apr. 2015. &lt;http://</a:t>
            </a:r>
            <a:r>
              <a:rPr lang="en-US" b="0" dirty="0" err="1" smtClean="0"/>
              <a:t>www.nerdwallet.com</a:t>
            </a:r>
            <a:r>
              <a:rPr lang="en-US" b="0" dirty="0" smtClean="0"/>
              <a:t>/blog/health/2014/05/19/</a:t>
            </a:r>
            <a:r>
              <a:rPr lang="en-US" b="0" dirty="0" err="1" smtClean="0"/>
              <a:t>ptsd</a:t>
            </a:r>
            <a:r>
              <a:rPr lang="en-US" b="0" dirty="0" smtClean="0"/>
              <a:t>-post-traumatic-stress-disorder-statistics-veterans&gt;.</a:t>
            </a:r>
          </a:p>
          <a:p>
            <a:r>
              <a:rPr lang="en-US" b="0" dirty="0" smtClean="0"/>
              <a:t>Jones</a:t>
            </a:r>
            <a:r>
              <a:rPr lang="en-US" b="0" dirty="0"/>
              <a:t>, Ann. "How America's Wars Came Home With the Troops." </a:t>
            </a:r>
            <a:r>
              <a:rPr lang="en-US" b="0" i="1" dirty="0"/>
              <a:t>The Nation</a:t>
            </a:r>
            <a:r>
              <a:rPr lang="en-US" b="0" dirty="0"/>
              <a:t>. The Nation, 17 Apr. 2014. Web. 06 Apr. 2015. &lt;http://</a:t>
            </a:r>
            <a:r>
              <a:rPr lang="en-US" b="0" dirty="0" err="1"/>
              <a:t>www.tomdispatch.com</a:t>
            </a:r>
            <a:r>
              <a:rPr lang="en-US" b="0" dirty="0"/>
              <a:t>/post/175832/tomgram%3A_ann_jones,_star-spangled_baggage&gt;.</a:t>
            </a:r>
          </a:p>
          <a:p>
            <a:r>
              <a:rPr lang="en-US" b="0" dirty="0"/>
              <a:t>"St. Jude Medical and CardioMEMS Announce FDA Approval of the CardioMEMS Heart Failure Management System." </a:t>
            </a:r>
            <a:r>
              <a:rPr lang="en-US" b="0" i="1" dirty="0"/>
              <a:t>St Jude Medical -</a:t>
            </a:r>
            <a:r>
              <a:rPr lang="en-US" b="0" dirty="0"/>
              <a:t>. St. Jude Medical, Inc., 28 May 2014. Web. 06 Apr. 2015. &lt;http://</a:t>
            </a:r>
            <a:r>
              <a:rPr lang="en-US" b="0" dirty="0" err="1"/>
              <a:t>media.sjm.com</a:t>
            </a:r>
            <a:r>
              <a:rPr lang="en-US" b="0" dirty="0"/>
              <a:t>/newsroom/news-releases/news-releases-details/2014/St-Jude-Medical-and-CardioMEMS-Announce-FDA-Approval-of-the-CardioMEMS-Heart-Failure-Management-System/</a:t>
            </a:r>
            <a:r>
              <a:rPr lang="en-US" b="0" dirty="0" err="1"/>
              <a:t>default.aspx</a:t>
            </a:r>
            <a:r>
              <a:rPr lang="en-US" b="0" dirty="0"/>
              <a:t>&gt;.</a:t>
            </a:r>
          </a:p>
          <a:p>
            <a:r>
              <a:rPr lang="en-US" b="0" i="1" dirty="0"/>
              <a:t>CardioMEMS Device Reduces Heart Failure Hospitalizations</a:t>
            </a:r>
            <a:r>
              <a:rPr lang="en-US" b="0" dirty="0"/>
              <a:t>. </a:t>
            </a:r>
            <a:r>
              <a:rPr lang="en-US" b="0" dirty="0" err="1"/>
              <a:t>Perf</a:t>
            </a:r>
            <a:r>
              <a:rPr lang="en-US" b="0" dirty="0"/>
              <a:t>. Ronald </a:t>
            </a:r>
            <a:r>
              <a:rPr lang="en-US" b="0" dirty="0" err="1"/>
              <a:t>Freudenberger</a:t>
            </a:r>
            <a:r>
              <a:rPr lang="en-US" b="0" dirty="0"/>
              <a:t>. </a:t>
            </a:r>
            <a:r>
              <a:rPr lang="en-US" b="0" i="1" dirty="0"/>
              <a:t>YouTube</a:t>
            </a:r>
            <a:r>
              <a:rPr lang="en-US" b="0" dirty="0"/>
              <a:t>. YouTube, 31 Aug. 2014. Web. 06 Apr. 2015. &lt;https://</a:t>
            </a:r>
            <a:r>
              <a:rPr lang="en-US" b="0" dirty="0" err="1"/>
              <a:t>www.youtube.com</a:t>
            </a:r>
            <a:r>
              <a:rPr lang="en-US" b="0" dirty="0"/>
              <a:t>/</a:t>
            </a:r>
            <a:r>
              <a:rPr lang="en-US" b="0" dirty="0" err="1"/>
              <a:t>watch?v</a:t>
            </a:r>
            <a:r>
              <a:rPr lang="en-US" b="0" dirty="0"/>
              <a:t>=DREYQ6a9BIQ&gt;.</a:t>
            </a:r>
          </a:p>
          <a:p>
            <a:r>
              <a:rPr lang="en-US" b="0" dirty="0"/>
              <a:t>"CardioMEMS HF System." Interview by Jay S. </a:t>
            </a:r>
            <a:r>
              <a:rPr lang="en-US" b="0" dirty="0" err="1"/>
              <a:t>Yadav</a:t>
            </a:r>
            <a:r>
              <a:rPr lang="en-US" b="0" dirty="0"/>
              <a:t>. </a:t>
            </a:r>
            <a:r>
              <a:rPr lang="en-US" b="0" i="1" dirty="0"/>
              <a:t>YouTube</a:t>
            </a:r>
            <a:r>
              <a:rPr lang="en-US" b="0" dirty="0"/>
              <a:t>. YouTube, 28 May 2014. Web. 06 Apr. 2015. &lt;https://</a:t>
            </a:r>
            <a:r>
              <a:rPr lang="en-US" b="0" dirty="0" err="1"/>
              <a:t>www.youtube.com</a:t>
            </a:r>
            <a:r>
              <a:rPr lang="en-US" b="0" dirty="0"/>
              <a:t>/</a:t>
            </a:r>
            <a:r>
              <a:rPr lang="en-US" b="0" dirty="0" err="1"/>
              <a:t>watch?v</a:t>
            </a:r>
            <a:r>
              <a:rPr lang="en-US" b="0" dirty="0"/>
              <a:t>=OVwEpL6cT-A&gt;.</a:t>
            </a:r>
          </a:p>
          <a:p>
            <a:r>
              <a:rPr lang="en-US" b="0" dirty="0"/>
              <a:t>"U.S. Food and Drug Administration." </a:t>
            </a:r>
            <a:r>
              <a:rPr lang="en-US" b="0" i="1" dirty="0"/>
              <a:t>CardioMEMS HF System</a:t>
            </a:r>
            <a:r>
              <a:rPr lang="en-US" b="0" dirty="0"/>
              <a:t>. U.S. Food and Drug Administration, 18 June 2014. Web. 06 Apr. 2015. &lt;http://</a:t>
            </a:r>
            <a:r>
              <a:rPr lang="en-US" b="0" dirty="0" err="1"/>
              <a:t>www.accessdata.fda.gov</a:t>
            </a:r>
            <a:r>
              <a:rPr lang="en-US" b="0" dirty="0"/>
              <a:t>/scripts/</a:t>
            </a:r>
            <a:r>
              <a:rPr lang="en-US" b="0" dirty="0" err="1"/>
              <a:t>cdrh</a:t>
            </a:r>
            <a:r>
              <a:rPr lang="en-US" b="0" dirty="0"/>
              <a:t>/</a:t>
            </a:r>
            <a:r>
              <a:rPr lang="en-US" b="0" dirty="0" err="1"/>
              <a:t>cfdocs</a:t>
            </a:r>
            <a:r>
              <a:rPr lang="en-US" b="0" dirty="0"/>
              <a:t>/</a:t>
            </a:r>
            <a:r>
              <a:rPr lang="en-US" b="0" dirty="0" err="1"/>
              <a:t>cfTopic</a:t>
            </a:r>
            <a:r>
              <a:rPr lang="en-US" b="0" dirty="0"/>
              <a:t>/</a:t>
            </a:r>
            <a:r>
              <a:rPr lang="en-US" b="0" dirty="0" err="1"/>
              <a:t>pma</a:t>
            </a:r>
            <a:r>
              <a:rPr lang="en-US" b="0" dirty="0"/>
              <a:t>/</a:t>
            </a:r>
            <a:r>
              <a:rPr lang="en-US" b="0" dirty="0" err="1"/>
              <a:t>pma.cfm?num</a:t>
            </a:r>
            <a:r>
              <a:rPr lang="en-US" b="0" dirty="0"/>
              <a:t>=p100045&gt;.</a:t>
            </a:r>
          </a:p>
        </p:txBody>
      </p:sp>
      <p:sp>
        <p:nvSpPr>
          <p:cNvPr id="4" name="Title 1"/>
          <p:cNvSpPr>
            <a:spLocks noGrp="1"/>
          </p:cNvSpPr>
          <p:nvPr>
            <p:ph type="title"/>
          </p:nvPr>
        </p:nvSpPr>
        <p:spPr>
          <a:xfrm>
            <a:off x="250127" y="157550"/>
            <a:ext cx="3794700" cy="685800"/>
          </a:xfrm>
        </p:spPr>
        <p:txBody>
          <a:bodyPr/>
          <a:lstStyle/>
          <a:p>
            <a:r>
              <a:rPr lang="en-US" dirty="0" smtClean="0">
                <a:solidFill>
                  <a:schemeClr val="tx1"/>
                </a:solidFill>
              </a:rPr>
              <a:t>Works Cited</a:t>
            </a:r>
            <a:endParaRPr lang="en-US" dirty="0">
              <a:solidFill>
                <a:schemeClr val="tx1"/>
              </a:solidFill>
            </a:endParaRPr>
          </a:p>
        </p:txBody>
      </p:sp>
    </p:spTree>
    <p:extLst>
      <p:ext uri="{BB962C8B-B14F-4D97-AF65-F5344CB8AC3E}">
        <p14:creationId xmlns:p14="http://schemas.microsoft.com/office/powerpoint/2010/main" val="18077986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11165953_10205408774772389_1149405207_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8958" y="159085"/>
            <a:ext cx="4220409" cy="6360429"/>
          </a:xfrm>
          <a:prstGeom prst="rect">
            <a:avLst/>
          </a:prstGeom>
        </p:spPr>
      </p:pic>
      <p:pic>
        <p:nvPicPr>
          <p:cNvPr id="7" name="Picture 6" descr="11156993_10205408774452381_1485390659_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98958" y="159085"/>
            <a:ext cx="4223326" cy="6360429"/>
          </a:xfrm>
          <a:prstGeom prst="rect">
            <a:avLst/>
          </a:prstGeom>
        </p:spPr>
      </p:pic>
      <p:pic>
        <p:nvPicPr>
          <p:cNvPr id="8" name="Picture 7" descr="11137048_10205408773372354_1746141690_n.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1875" y="159085"/>
            <a:ext cx="4220409" cy="6360428"/>
          </a:xfrm>
          <a:prstGeom prst="rect">
            <a:avLst/>
          </a:prstGeom>
        </p:spPr>
      </p:pic>
      <p:pic>
        <p:nvPicPr>
          <p:cNvPr id="9" name="Picture 8" descr="11173587_10205408774532383_1175143117_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98958" y="159086"/>
            <a:ext cx="4601160" cy="6360428"/>
          </a:xfrm>
          <a:prstGeom prst="rect">
            <a:avLst/>
          </a:prstGeom>
        </p:spPr>
      </p:pic>
    </p:spTree>
    <p:extLst>
      <p:ext uri="{BB962C8B-B14F-4D97-AF65-F5344CB8AC3E}">
        <p14:creationId xmlns:p14="http://schemas.microsoft.com/office/powerpoint/2010/main" val="511805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6000"/>
                                  </p:stCondLst>
                                  <p:childTnLst>
                                    <p:set>
                                      <p:cBhvr>
                                        <p:cTn id="6" dur="1" fill="hold">
                                          <p:stCondLst>
                                            <p:cond delay="9"/>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6010"/>
                            </p:stCondLst>
                            <p:childTnLst>
                              <p:par>
                                <p:cTn id="10" presetID="1" presetClass="exit" presetSubtype="0" fill="hold" nodeType="afterEffect">
                                  <p:stCondLst>
                                    <p:cond delay="600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12010"/>
                            </p:stCondLst>
                            <p:childTnLst>
                              <p:par>
                                <p:cTn id="15" presetID="1" presetClass="exit" presetSubtype="0" fill="hold" nodeType="afterEffect">
                                  <p:stCondLst>
                                    <p:cond delay="600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69444" y="6392333"/>
            <a:ext cx="184666" cy="646331"/>
          </a:xfrm>
          <a:prstGeom prst="rect">
            <a:avLst/>
          </a:prstGeom>
          <a:noFill/>
        </p:spPr>
        <p:txBody>
          <a:bodyPr wrap="none" rtlCol="0">
            <a:spAutoFit/>
          </a:bodyPr>
          <a:lstStyle/>
          <a:p>
            <a:endParaRPr lang="en-US" dirty="0"/>
          </a:p>
          <a:p>
            <a:endParaRPr lang="en-US" dirty="0"/>
          </a:p>
        </p:txBody>
      </p:sp>
      <p:sp>
        <p:nvSpPr>
          <p:cNvPr id="8" name="Title 1"/>
          <p:cNvSpPr>
            <a:spLocks noGrp="1"/>
          </p:cNvSpPr>
          <p:nvPr>
            <p:ph type="title"/>
          </p:nvPr>
        </p:nvSpPr>
        <p:spPr>
          <a:xfrm>
            <a:off x="346760" y="261669"/>
            <a:ext cx="7129213" cy="607878"/>
          </a:xfrm>
        </p:spPr>
        <p:txBody>
          <a:bodyPr>
            <a:noAutofit/>
          </a:bodyPr>
          <a:lstStyle/>
          <a:p>
            <a:r>
              <a:rPr lang="en-US" dirty="0" smtClean="0">
                <a:solidFill>
                  <a:srgbClr val="000000"/>
                </a:solidFill>
              </a:rPr>
              <a:t>Veteran TWINS’ STUDY </a:t>
            </a:r>
            <a:endParaRPr lang="en-US" dirty="0">
              <a:solidFill>
                <a:srgbClr val="000000"/>
              </a:solidFill>
            </a:endParaRPr>
          </a:p>
        </p:txBody>
      </p:sp>
      <p:graphicFrame>
        <p:nvGraphicFramePr>
          <p:cNvPr id="9" name="Diagram 8"/>
          <p:cNvGraphicFramePr/>
          <p:nvPr>
            <p:extLst>
              <p:ext uri="{D42A27DB-BD31-4B8C-83A1-F6EECF244321}">
                <p14:modId xmlns:p14="http://schemas.microsoft.com/office/powerpoint/2010/main" val="1327446307"/>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5"/>
          <p:cNvGraphicFramePr>
            <a:graphicFrameLocks noGrp="1"/>
          </p:cNvGraphicFramePr>
          <p:nvPr>
            <p:ph idx="1"/>
            <p:extLst>
              <p:ext uri="{D42A27DB-BD31-4B8C-83A1-F6EECF244321}">
                <p14:modId xmlns:p14="http://schemas.microsoft.com/office/powerpoint/2010/main" val="1222316695"/>
              </p:ext>
            </p:extLst>
          </p:nvPr>
        </p:nvGraphicFramePr>
        <p:xfrm>
          <a:off x="-1188721" y="-1053177"/>
          <a:ext cx="9912560" cy="6767577"/>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707404" y="1359370"/>
            <a:ext cx="7602070" cy="584776"/>
          </a:xfrm>
          <a:prstGeom prst="rect">
            <a:avLst/>
          </a:prstGeom>
          <a:noFill/>
        </p:spPr>
        <p:txBody>
          <a:bodyPr wrap="square" rtlCol="0">
            <a:spAutoFit/>
          </a:bodyPr>
          <a:lstStyle/>
          <a:p>
            <a:pPr algn="ctr"/>
            <a:r>
              <a:rPr lang="en-US" sz="3200" b="1" dirty="0">
                <a:solidFill>
                  <a:srgbClr val="000000"/>
                </a:solidFill>
                <a:latin typeface="Avenir Next Condensed Medium"/>
                <a:cs typeface="Avenir Next Condensed Medium"/>
              </a:rPr>
              <a:t>Incidence of Heart Disease based on PTSD status</a:t>
            </a:r>
            <a:endParaRPr lang="en-US" sz="3200" b="1" dirty="0">
              <a:latin typeface="Avenir Next Condensed Medium"/>
              <a:cs typeface="Avenir Next Condensed Medium"/>
            </a:endParaRPr>
          </a:p>
        </p:txBody>
      </p:sp>
    </p:spTree>
    <p:extLst>
      <p:ext uri="{BB962C8B-B14F-4D97-AF65-F5344CB8AC3E}">
        <p14:creationId xmlns:p14="http://schemas.microsoft.com/office/powerpoint/2010/main" val="1122340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Veterans Affairs PTSD Program</a:t>
            </a:r>
            <a:endParaRPr lang="en-US" dirty="0">
              <a:solidFill>
                <a:srgbClr val="000000"/>
              </a:solidFill>
            </a:endParaRPr>
          </a:p>
        </p:txBody>
      </p:sp>
      <p:sp>
        <p:nvSpPr>
          <p:cNvPr id="3" name="Content Placeholder 2"/>
          <p:cNvSpPr>
            <a:spLocks noGrp="1"/>
          </p:cNvSpPr>
          <p:nvPr>
            <p:ph idx="1"/>
          </p:nvPr>
        </p:nvSpPr>
        <p:spPr>
          <a:xfrm>
            <a:off x="457200" y="1860388"/>
            <a:ext cx="4767942" cy="4373563"/>
          </a:xfrm>
        </p:spPr>
        <p:txBody>
          <a:bodyPr>
            <a:normAutofit/>
          </a:bodyPr>
          <a:lstStyle/>
          <a:p>
            <a:r>
              <a:rPr lang="en-US" sz="4000" b="0" dirty="0" smtClean="0">
                <a:latin typeface="Avenir Next Condensed Medium"/>
                <a:cs typeface="Avenir Next Condensed Medium"/>
              </a:rPr>
              <a:t>Step 1: Contact us </a:t>
            </a:r>
          </a:p>
          <a:p>
            <a:r>
              <a:rPr lang="en-US" sz="4000" b="0" dirty="0" smtClean="0">
                <a:latin typeface="Avenir Next Condensed Medium"/>
                <a:cs typeface="Avenir Next Condensed Medium"/>
              </a:rPr>
              <a:t>Step 2: Discuss your questions</a:t>
            </a:r>
          </a:p>
          <a:p>
            <a:r>
              <a:rPr lang="en-US" sz="4000" b="0" dirty="0" smtClean="0">
                <a:latin typeface="Avenir Next Condensed Medium"/>
                <a:cs typeface="Avenir Next Condensed Medium"/>
              </a:rPr>
              <a:t>Step 3: Review recommendations</a:t>
            </a:r>
            <a:endParaRPr lang="en-US" sz="4000" b="0" dirty="0">
              <a:latin typeface="Avenir Next Condensed Medium"/>
              <a:cs typeface="Avenir Next Condensed Medium"/>
            </a:endParaRPr>
          </a:p>
        </p:txBody>
      </p:sp>
      <p:pic>
        <p:nvPicPr>
          <p:cNvPr id="6" name="Picture 5" descr="US-DeptOfVeteransAffairs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334" y="1725717"/>
            <a:ext cx="3630909" cy="3630909"/>
          </a:xfrm>
          <a:prstGeom prst="rect">
            <a:avLst/>
          </a:prstGeom>
        </p:spPr>
      </p:pic>
      <p:graphicFrame>
        <p:nvGraphicFramePr>
          <p:cNvPr id="8" name="Diagram 7"/>
          <p:cNvGraphicFramePr/>
          <p:nvPr>
            <p:extLst>
              <p:ext uri="{D42A27DB-BD31-4B8C-83A1-F6EECF244321}">
                <p14:modId xmlns:p14="http://schemas.microsoft.com/office/powerpoint/2010/main" val="1780005930"/>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907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69" y="-271283"/>
            <a:ext cx="5791200" cy="1371600"/>
          </a:xfrm>
        </p:spPr>
        <p:txBody>
          <a:bodyPr/>
          <a:lstStyle/>
          <a:p>
            <a:r>
              <a:rPr lang="en-US" dirty="0" smtClean="0">
                <a:solidFill>
                  <a:srgbClr val="000000"/>
                </a:solidFill>
              </a:rPr>
              <a:t>CardioMEMS</a:t>
            </a:r>
            <a:endParaRPr lang="en-US" dirty="0">
              <a:solidFill>
                <a:srgbClr val="000000"/>
              </a:solidFill>
            </a:endParaRPr>
          </a:p>
        </p:txBody>
      </p:sp>
      <p:pic>
        <p:nvPicPr>
          <p:cNvPr id="4" name="Picture 3" descr="StJudeMedical_CardioMEMS_miniaturized_senso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415" y="1560048"/>
            <a:ext cx="8629043" cy="4053795"/>
          </a:xfrm>
          <a:prstGeom prst="rect">
            <a:avLst/>
          </a:prstGeom>
        </p:spPr>
      </p:pic>
      <p:graphicFrame>
        <p:nvGraphicFramePr>
          <p:cNvPr id="6" name="Diagram 5"/>
          <p:cNvGraphicFramePr/>
          <p:nvPr>
            <p:extLst>
              <p:ext uri="{D42A27DB-BD31-4B8C-83A1-F6EECF244321}">
                <p14:modId xmlns:p14="http://schemas.microsoft.com/office/powerpoint/2010/main" val="3205861030"/>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65875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JM_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427" y="500779"/>
            <a:ext cx="8210313" cy="1653271"/>
          </a:xfrm>
          <a:prstGeom prst="rect">
            <a:avLst/>
          </a:prstGeom>
        </p:spPr>
      </p:pic>
      <p:graphicFrame>
        <p:nvGraphicFramePr>
          <p:cNvPr id="7" name="Diagram 6"/>
          <p:cNvGraphicFramePr/>
          <p:nvPr>
            <p:extLst>
              <p:ext uri="{D42A27DB-BD31-4B8C-83A1-F6EECF244321}">
                <p14:modId xmlns:p14="http://schemas.microsoft.com/office/powerpoint/2010/main" val="862539294"/>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357454" y="2381686"/>
            <a:ext cx="2903341" cy="2492990"/>
          </a:xfrm>
          <a:prstGeom prst="rect">
            <a:avLst/>
          </a:prstGeom>
          <a:noFill/>
        </p:spPr>
        <p:txBody>
          <a:bodyPr wrap="square" rtlCol="0" anchor="ctr">
            <a:spAutoFit/>
          </a:bodyPr>
          <a:lstStyle/>
          <a:p>
            <a:r>
              <a:rPr lang="en-US" sz="10000" dirty="0" smtClean="0">
                <a:solidFill>
                  <a:srgbClr val="1F4FA1"/>
                </a:solidFill>
                <a:latin typeface="Avenir Next Condensed Demi Bold"/>
                <a:cs typeface="Avenir Next Condensed Demi Bold"/>
              </a:rPr>
              <a:t>37</a:t>
            </a:r>
            <a:r>
              <a:rPr lang="en-US" sz="10000" baseline="30000" dirty="0" smtClean="0">
                <a:solidFill>
                  <a:srgbClr val="1F4FA1"/>
                </a:solidFill>
                <a:latin typeface="Avenir Next Condensed Demi Bold"/>
                <a:cs typeface="Avenir Next Condensed Demi Bold"/>
              </a:rPr>
              <a:t>%</a:t>
            </a:r>
          </a:p>
          <a:p>
            <a:r>
              <a:rPr lang="en-US" sz="2800" dirty="0" smtClean="0">
                <a:solidFill>
                  <a:srgbClr val="000000"/>
                </a:solidFill>
                <a:latin typeface="Avenir Next Condensed Demi Bold"/>
                <a:cs typeface="Avenir Next Condensed Demi Bold"/>
              </a:rPr>
              <a:t>REDUCTION IN HF HOSPITALIZATIONS</a:t>
            </a:r>
          </a:p>
        </p:txBody>
      </p:sp>
      <p:sp>
        <p:nvSpPr>
          <p:cNvPr id="10" name="TextBox 9"/>
          <p:cNvSpPr txBox="1"/>
          <p:nvPr/>
        </p:nvSpPr>
        <p:spPr>
          <a:xfrm>
            <a:off x="5002035" y="2359598"/>
            <a:ext cx="2903341" cy="2492990"/>
          </a:xfrm>
          <a:prstGeom prst="rect">
            <a:avLst/>
          </a:prstGeom>
          <a:noFill/>
        </p:spPr>
        <p:txBody>
          <a:bodyPr wrap="square" rtlCol="0" anchor="ctr">
            <a:spAutoFit/>
          </a:bodyPr>
          <a:lstStyle/>
          <a:p>
            <a:r>
              <a:rPr lang="en-US" sz="10000" dirty="0" smtClean="0">
                <a:solidFill>
                  <a:srgbClr val="1F4FA1"/>
                </a:solidFill>
                <a:latin typeface="Avenir Next Condensed Demi Bold"/>
                <a:cs typeface="Avenir Next Condensed Demi Bold"/>
              </a:rPr>
              <a:t>58</a:t>
            </a:r>
            <a:r>
              <a:rPr lang="en-US" sz="10000" baseline="30000" dirty="0" smtClean="0">
                <a:solidFill>
                  <a:srgbClr val="1F4FA1"/>
                </a:solidFill>
                <a:latin typeface="Avenir Next Condensed Demi Bold"/>
                <a:cs typeface="Avenir Next Condensed Demi Bold"/>
              </a:rPr>
              <a:t>%</a:t>
            </a:r>
          </a:p>
          <a:p>
            <a:r>
              <a:rPr lang="en-US" sz="2800" dirty="0" smtClean="0">
                <a:solidFill>
                  <a:srgbClr val="000000"/>
                </a:solidFill>
                <a:latin typeface="Avenir Next Condensed Demi Bold"/>
                <a:cs typeface="Avenir Next Condensed Demi Bold"/>
              </a:rPr>
              <a:t>REDUCTION IN HF REHOSPITALIZATION</a:t>
            </a:r>
          </a:p>
        </p:txBody>
      </p:sp>
    </p:spTree>
    <p:extLst>
      <p:ext uri="{BB962C8B-B14F-4D97-AF65-F5344CB8AC3E}">
        <p14:creationId xmlns:p14="http://schemas.microsoft.com/office/powerpoint/2010/main" val="12151668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920"/>
            <a:ext cx="5791200" cy="812106"/>
          </a:xfrm>
        </p:spPr>
        <p:txBody>
          <a:bodyPr/>
          <a:lstStyle/>
          <a:p>
            <a:r>
              <a:rPr lang="en-US" dirty="0" smtClean="0">
                <a:solidFill>
                  <a:srgbClr val="000000"/>
                </a:solidFill>
              </a:rPr>
              <a:t>Costs</a:t>
            </a:r>
            <a:endParaRPr lang="en-US" dirty="0">
              <a:solidFill>
                <a:srgbClr val="000000"/>
              </a:solidFill>
            </a:endParaRPr>
          </a:p>
        </p:txBody>
      </p:sp>
      <p:sp>
        <p:nvSpPr>
          <p:cNvPr id="3" name="Content Placeholder 2"/>
          <p:cNvSpPr>
            <a:spLocks noGrp="1"/>
          </p:cNvSpPr>
          <p:nvPr>
            <p:ph idx="1"/>
          </p:nvPr>
        </p:nvSpPr>
        <p:spPr>
          <a:xfrm>
            <a:off x="5708330" y="1768250"/>
            <a:ext cx="2684053" cy="3311451"/>
          </a:xfrm>
        </p:spPr>
        <p:txBody>
          <a:bodyPr>
            <a:normAutofit/>
          </a:bodyPr>
          <a:lstStyle/>
          <a:p>
            <a:r>
              <a:rPr lang="en-US" sz="4400" b="0" dirty="0" smtClean="0">
                <a:latin typeface="Avenir Next Condensed Medium"/>
                <a:cs typeface="Avenir Next Condensed Medium"/>
              </a:rPr>
              <a:t>Fully loaded cost:</a:t>
            </a:r>
          </a:p>
          <a:p>
            <a:r>
              <a:rPr lang="en-US" sz="4400" dirty="0">
                <a:latin typeface="Avenir Next Condensed Medium"/>
                <a:cs typeface="Avenir Next Condensed Medium"/>
              </a:rPr>
              <a:t>M</a:t>
            </a:r>
            <a:r>
              <a:rPr lang="en-US" sz="4400" dirty="0" smtClean="0">
                <a:latin typeface="Avenir Next Condensed Medium"/>
                <a:cs typeface="Avenir Next Condensed Medium"/>
              </a:rPr>
              <a:t>ax $20,000</a:t>
            </a:r>
          </a:p>
          <a:p>
            <a:pPr marL="571500" indent="-571500">
              <a:buFont typeface="Arial"/>
              <a:buChar char="•"/>
            </a:pPr>
            <a:endParaRPr lang="en-US" sz="2800" dirty="0" smtClean="0"/>
          </a:p>
        </p:txBody>
      </p:sp>
      <p:pic>
        <p:nvPicPr>
          <p:cNvPr id="6" name="Picture 5" descr="StJudeMedical_CardioMEMS_sensor_in_hand.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flipH="1">
            <a:off x="223415" y="1896850"/>
            <a:ext cx="5127938" cy="3311451"/>
          </a:xfrm>
          <a:prstGeom prst="rect">
            <a:avLst/>
          </a:prstGeom>
        </p:spPr>
      </p:pic>
      <p:graphicFrame>
        <p:nvGraphicFramePr>
          <p:cNvPr id="8" name="Diagram 7"/>
          <p:cNvGraphicFramePr/>
          <p:nvPr>
            <p:extLst>
              <p:ext uri="{D42A27DB-BD31-4B8C-83A1-F6EECF244321}">
                <p14:modId xmlns:p14="http://schemas.microsoft.com/office/powerpoint/2010/main" val="3787955685"/>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00036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21389138"/>
              </p:ext>
            </p:extLst>
          </p:nvPr>
        </p:nvGraphicFramePr>
        <p:xfrm>
          <a:off x="457200" y="895903"/>
          <a:ext cx="6648994" cy="5224378"/>
        </p:xfrm>
        <a:graphic>
          <a:graphicData uri="http://schemas.openxmlformats.org/drawingml/2006/chart">
            <c:chart xmlns:c="http://schemas.openxmlformats.org/drawingml/2006/chart" xmlns:r="http://schemas.openxmlformats.org/officeDocument/2006/relationships" r:id="rId3"/>
          </a:graphicData>
        </a:graphic>
      </p:graphicFrame>
      <p:sp>
        <p:nvSpPr>
          <p:cNvPr id="15" name="Pie 14"/>
          <p:cNvSpPr/>
          <p:nvPr/>
        </p:nvSpPr>
        <p:spPr>
          <a:xfrm flipH="1">
            <a:off x="602898" y="1412455"/>
            <a:ext cx="3946993" cy="3936231"/>
          </a:xfrm>
          <a:prstGeom prst="pie">
            <a:avLst>
              <a:gd name="adj1" fmla="val 11738018"/>
              <a:gd name="adj2" fmla="val 16199999"/>
            </a:avLst>
          </a:prstGeom>
          <a:solidFill>
            <a:srgbClr val="548E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itle 1"/>
          <p:cNvSpPr>
            <a:spLocks noGrp="1"/>
          </p:cNvSpPr>
          <p:nvPr>
            <p:ph type="title"/>
          </p:nvPr>
        </p:nvSpPr>
        <p:spPr>
          <a:xfrm>
            <a:off x="457200" y="289920"/>
            <a:ext cx="5791200" cy="812106"/>
          </a:xfrm>
        </p:spPr>
        <p:txBody>
          <a:bodyPr/>
          <a:lstStyle/>
          <a:p>
            <a:r>
              <a:rPr lang="en-US" dirty="0" smtClean="0">
                <a:solidFill>
                  <a:srgbClr val="000000"/>
                </a:solidFill>
              </a:rPr>
              <a:t>Target Market</a:t>
            </a:r>
            <a:endParaRPr lang="en-US" dirty="0">
              <a:solidFill>
                <a:srgbClr val="000000"/>
              </a:solidFill>
            </a:endParaRPr>
          </a:p>
        </p:txBody>
      </p:sp>
      <p:sp>
        <p:nvSpPr>
          <p:cNvPr id="2" name="TextBox 1"/>
          <p:cNvSpPr txBox="1"/>
          <p:nvPr/>
        </p:nvSpPr>
        <p:spPr>
          <a:xfrm>
            <a:off x="4839286" y="2351611"/>
            <a:ext cx="4006277" cy="1754327"/>
          </a:xfrm>
          <a:prstGeom prst="rect">
            <a:avLst/>
          </a:prstGeom>
          <a:noFill/>
        </p:spPr>
        <p:txBody>
          <a:bodyPr wrap="square" rtlCol="0" anchor="ctr">
            <a:spAutoFit/>
          </a:bodyPr>
          <a:lstStyle/>
          <a:p>
            <a:r>
              <a:rPr lang="en-US" sz="8800" dirty="0" smtClean="0">
                <a:solidFill>
                  <a:schemeClr val="tx2"/>
                </a:solidFill>
                <a:latin typeface="Avenir Next Condensed Demi Bold"/>
                <a:cs typeface="Avenir Next Condensed Demi Bold"/>
              </a:rPr>
              <a:t>560,000</a:t>
            </a:r>
            <a:endParaRPr lang="en-US" sz="8000" baseline="30000" dirty="0" smtClean="0">
              <a:solidFill>
                <a:schemeClr val="tx2"/>
              </a:solidFill>
              <a:latin typeface="Avenir Next Condensed Demi Bold"/>
              <a:cs typeface="Avenir Next Condensed Demi Bold"/>
            </a:endParaRPr>
          </a:p>
          <a:p>
            <a:r>
              <a:rPr lang="en-US" sz="2000" dirty="0" smtClean="0">
                <a:solidFill>
                  <a:srgbClr val="000000"/>
                </a:solidFill>
                <a:latin typeface="Avenir Next Condensed Demi Bold"/>
                <a:cs typeface="Avenir Next Condensed Demi Bold"/>
              </a:rPr>
              <a:t>Soldiers with PTSD</a:t>
            </a:r>
          </a:p>
        </p:txBody>
      </p:sp>
      <p:sp>
        <p:nvSpPr>
          <p:cNvPr id="10" name="TextBox 9"/>
          <p:cNvSpPr txBox="1"/>
          <p:nvPr/>
        </p:nvSpPr>
        <p:spPr>
          <a:xfrm>
            <a:off x="4848328" y="2351611"/>
            <a:ext cx="4295672" cy="1754327"/>
          </a:xfrm>
          <a:prstGeom prst="rect">
            <a:avLst/>
          </a:prstGeom>
          <a:noFill/>
        </p:spPr>
        <p:txBody>
          <a:bodyPr wrap="square" rtlCol="0" anchor="ctr">
            <a:spAutoFit/>
          </a:bodyPr>
          <a:lstStyle/>
          <a:p>
            <a:r>
              <a:rPr lang="en-US" sz="8800" dirty="0" smtClean="0">
                <a:solidFill>
                  <a:schemeClr val="tx2"/>
                </a:solidFill>
                <a:latin typeface="Avenir Next Condensed Demi Bold"/>
                <a:cs typeface="Avenir Next Condensed Demi Bold"/>
              </a:rPr>
              <a:t>118,000</a:t>
            </a:r>
            <a:endParaRPr lang="en-US" sz="8000" baseline="30000" dirty="0" smtClean="0">
              <a:solidFill>
                <a:schemeClr val="tx2"/>
              </a:solidFill>
              <a:latin typeface="Avenir Next Condensed Demi Bold"/>
              <a:cs typeface="Avenir Next Condensed Demi Bold"/>
            </a:endParaRPr>
          </a:p>
          <a:p>
            <a:r>
              <a:rPr lang="en-US" sz="2000" dirty="0" smtClean="0">
                <a:solidFill>
                  <a:srgbClr val="000000"/>
                </a:solidFill>
                <a:latin typeface="Avenir Next Condensed Demi Bold"/>
                <a:cs typeface="Avenir Next Condensed Demi Bold"/>
              </a:rPr>
              <a:t>Soldiers with PTSD and Heart Failure</a:t>
            </a:r>
          </a:p>
        </p:txBody>
      </p:sp>
      <p:graphicFrame>
        <p:nvGraphicFramePr>
          <p:cNvPr id="11" name="Diagram 10"/>
          <p:cNvGraphicFramePr/>
          <p:nvPr>
            <p:extLst>
              <p:ext uri="{D42A27DB-BD31-4B8C-83A1-F6EECF244321}">
                <p14:modId xmlns:p14="http://schemas.microsoft.com/office/powerpoint/2010/main" val="4608972"/>
              </p:ext>
            </p:extLst>
          </p:nvPr>
        </p:nvGraphicFramePr>
        <p:xfrm>
          <a:off x="223415" y="4240981"/>
          <a:ext cx="862904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0204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2"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xit" presetSubtype="0" fill="hold" grpId="1"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42" presetClass="path" presetSubtype="0" fill="hold" grpId="1" nodeType="afterEffect">
                                  <p:stCondLst>
                                    <p:cond delay="0"/>
                                  </p:stCondLst>
                                  <p:childTnLst>
                                    <p:animMotion origin="layout" path="M -4.62433E-6 -3.46901E-6 L -0.0439 0.12234 " pathEditMode="relative" rAng="0" ptsTypes="AA">
                                      <p:cBhvr>
                                        <p:cTn id="14" dur="500" fill="hold"/>
                                        <p:tgtEl>
                                          <p:spTgt spid="15"/>
                                        </p:tgtEl>
                                        <p:attrNameLst>
                                          <p:attrName>ppt_x</p:attrName>
                                          <p:attrName>ppt_y</p:attrName>
                                        </p:attrNameLst>
                                      </p:cBhvr>
                                      <p:rCtr x="-2204" y="6105"/>
                                    </p:animMotion>
                                  </p:childTnLst>
                                </p:cTn>
                              </p:par>
                              <p:par>
                                <p:cTn id="15" presetID="6" presetClass="emph" presetSubtype="0" fill="hold" grpId="0" nodeType="withEffect">
                                  <p:stCondLst>
                                    <p:cond delay="0"/>
                                  </p:stCondLst>
                                  <p:childTnLst>
                                    <p:animScale>
                                      <p:cBhvr>
                                        <p:cTn id="16" dur="500" fill="hold"/>
                                        <p:tgtEl>
                                          <p:spTgt spid="15"/>
                                        </p:tgtEl>
                                      </p:cBhvr>
                                      <p:by x="150000" y="150000"/>
                                    </p:animScale>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5" grpId="0" animBg="1"/>
      <p:bldP spid="15" grpId="1" animBg="1"/>
      <p:bldP spid="15" grpId="2" animBg="1"/>
      <p:bldP spid="2" grpId="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1456</Words>
  <Application>Microsoft Macintosh PowerPoint</Application>
  <PresentationFormat>On-screen Show (4:3)</PresentationFormat>
  <Paragraphs>273</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Essential</vt:lpstr>
      <vt:lpstr>PowerPoint Presentation</vt:lpstr>
      <vt:lpstr>PowerPoint Presentation</vt:lpstr>
      <vt:lpstr>PowerPoint Presentation</vt:lpstr>
      <vt:lpstr>Veteran TWINS’ STUDY </vt:lpstr>
      <vt:lpstr>Veterans Affairs PTSD Program</vt:lpstr>
      <vt:lpstr>CardioMEMS</vt:lpstr>
      <vt:lpstr>PowerPoint Presentation</vt:lpstr>
      <vt:lpstr>Costs</vt:lpstr>
      <vt:lpstr>Target Market</vt:lpstr>
      <vt:lpstr>Target Market</vt:lpstr>
      <vt:lpstr>COST PER VETERAN  Without CardioMEMS</vt:lpstr>
      <vt:lpstr>COST PER VETERAN  With CardioMEMS</vt:lpstr>
      <vt:lpstr>Return on Investment</vt:lpstr>
      <vt:lpstr>Benefits</vt:lpstr>
      <vt:lpstr>Risks</vt:lpstr>
      <vt:lpstr>Implementation Timeline</vt:lpstr>
      <vt:lpstr>PowerPoint Presentation</vt:lpstr>
      <vt:lpstr>PowerPoint Presentation</vt:lpstr>
      <vt:lpstr>PowerPoint Presentation</vt:lpstr>
      <vt:lpstr>COST Breakdown</vt:lpstr>
      <vt:lpstr>PowerPoint Presentation</vt:lpstr>
      <vt:lpstr>Other heart rate monitoring devices</vt:lpstr>
      <vt:lpstr>CardioMems in pulminary artery</vt:lpstr>
      <vt:lpstr>Biological Psychiatry Study</vt:lpstr>
      <vt:lpstr>PowerPoint Presentation</vt:lpstr>
      <vt:lpstr>Works Cited</vt:lpstr>
      <vt:lpstr>Works Cited</vt:lpstr>
    </vt:vector>
  </TitlesOfParts>
  <Company>Watchung Hills Regional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Panzarino</dc:creator>
  <cp:lastModifiedBy>Lauren Panzarino</cp:lastModifiedBy>
  <cp:revision>132</cp:revision>
  <dcterms:created xsi:type="dcterms:W3CDTF">2015-04-15T22:35:21Z</dcterms:created>
  <dcterms:modified xsi:type="dcterms:W3CDTF">2015-04-28T03:40:50Z</dcterms:modified>
</cp:coreProperties>
</file>