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PT Sans Narrow" panose="020B0604020202020204" charset="0"/>
      <p:regular r:id="rId18"/>
      <p:bold r:id="rId19"/>
    </p:embeddedFont>
    <p:embeddedFont>
      <p:font typeface="Trebuchet MS" panose="020B0603020202020204" pitchFamily="34" charset="0"/>
      <p:regular r:id="rId20"/>
      <p:bold r:id="rId21"/>
      <p:italic r:id="rId22"/>
      <p:boldItalic r:id="rId23"/>
    </p:embeddedFont>
    <p:embeddedFont>
      <p:font typeface="Open Sans" panose="020B0604020202020204" charset="0"/>
      <p:regular r:id="rId24"/>
      <p:bold r:id="rId25"/>
      <p:italic r:id="rId26"/>
      <p:boldItalic r:id="rId27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685210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ol.com/investing/general/2014/05/17/walmart-is-falling-apart-before-our-eyes.aspx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forbes.com/sites/walterloeb/2014/06/16/why-walmart-suddenly-thinks-smaller-is-better/" TargetMode="External"/><Relationship Id="rId4" Type="http://schemas.openxmlformats.org/officeDocument/2006/relationships/hyperlink" Target="http://business.time.com/2014/02/24/walmarts-big-push-to-go-small-and-destroy-your-neighborhood-dollar-store/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3702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IMPACT on business</a:t>
            </a:r>
          </a:p>
        </p:txBody>
      </p:sp>
    </p:spTree>
    <p:extLst>
      <p:ext uri="{BB962C8B-B14F-4D97-AF65-F5344CB8AC3E}">
        <p14:creationId xmlns:p14="http://schemas.microsoft.com/office/powerpoint/2010/main" val="176023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8180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can attach to existing infrastructure, lower cost than you would think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spcAft>
                <a:spcPts val="2500"/>
              </a:spcAft>
              <a:buClr>
                <a:srgbClr val="444444"/>
              </a:buClr>
              <a:buSzPct val="95454"/>
            </a:pPr>
            <a:r>
              <a:rPr lang="en" sz="1050" b="1">
                <a:solidFill>
                  <a:srgbClr val="444444"/>
                </a:solidFill>
                <a:highlight>
                  <a:srgbClr val="FEFEFE"/>
                </a:highlight>
              </a:rPr>
              <a:t>Ease of installation: The solution can be added directly to the front of existing retail shelving infrastructure, reducing the need for costly overhauls and the resulting customer disruptions.</a:t>
            </a:r>
          </a:p>
        </p:txBody>
      </p:sp>
    </p:spTree>
    <p:extLst>
      <p:ext uri="{BB962C8B-B14F-4D97-AF65-F5344CB8AC3E}">
        <p14:creationId xmlns:p14="http://schemas.microsoft.com/office/powerpoint/2010/main" val="3546493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1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Open Sans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capitalize on novelty</a:t>
            </a:r>
          </a:p>
          <a:p>
            <a:pPr marL="914400" lvl="1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Open Sans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niche strategy</a:t>
            </a:r>
          </a:p>
          <a:p>
            <a:pPr marL="914400" lvl="1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Open Sans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maintain and improve customer relations through meeting the customer’s inventory needs</a:t>
            </a:r>
          </a:p>
          <a:p>
            <a:pPr marL="914400" lvl="1" indent="-2286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</a:pP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946493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8558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9707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0499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2036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lnSpc>
                <a:spcPct val="115000"/>
              </a:lnSpc>
              <a:spcBef>
                <a:spcPts val="0"/>
              </a:spcBef>
            </a:pPr>
            <a:r>
              <a:rPr lang="en"/>
              <a:t>21-43% of people going to competitors</a:t>
            </a:r>
          </a:p>
        </p:txBody>
      </p:sp>
    </p:spTree>
    <p:extLst>
      <p:ext uri="{BB962C8B-B14F-4D97-AF65-F5344CB8AC3E}">
        <p14:creationId xmlns:p14="http://schemas.microsoft.com/office/powerpoint/2010/main" val="2615933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lnSpc>
                <a:spcPct val="115000"/>
              </a:lnSpc>
              <a:spcBef>
                <a:spcPts val="0"/>
              </a:spcBef>
            </a:pPr>
            <a:r>
              <a:rPr lang="en"/>
              <a:t>Walmart claims to have 90-95% in-stock position, that potential 5-10% will result in this amount</a:t>
            </a:r>
          </a:p>
        </p:txBody>
      </p:sp>
    </p:spTree>
    <p:extLst>
      <p:ext uri="{BB962C8B-B14F-4D97-AF65-F5344CB8AC3E}">
        <p14:creationId xmlns:p14="http://schemas.microsoft.com/office/powerpoint/2010/main" val="3920249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WHAT the IT does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You can see below that Wal-Mart's ROI is dropping rapidly since 2010, despite the broader economy recovering over that time.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If Walmart continues on this downward trend, it will soon be put in the same plummeting position that has affected other retailers like Sears, and Kmart. 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Current focus is on smaller footprint store investments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Smart shelves used to enhance the “smaller is better” angle that Walmart is currently taking by allowing resegment into an existing market by employing a new niche strategy.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/>
            </a:r>
            <a:br>
              <a:rPr lang="en"/>
            </a:br>
            <a:endParaRPr lang="en"/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http://www.fool.com/investing/general/2014/05/17/walmart-is-falling-apart-before-our-eyes.aspx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http://business.time.com/2014/02/24/walmarts-big-push-to-go-small-and-destroy-your-neighborhood-dollar-store/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http://www.forbes.com/sites/walterloeb/2014/06/16/why-walmart-suddenly-thinks-smaller-is-better/</a:t>
            </a:r>
            <a:r>
              <a:rPr lang="en"/>
              <a:t>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9250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4869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Open Sans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Real-time inventory tracking device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Open Sans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An advertising mechanism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Open Sans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Alerts manager when inventory levels are low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“The overall framework will help enhance the performance of the sales outlets and improve the customer service, while addressing the time effect issue of the popular commodity.”</a:t>
            </a:r>
          </a:p>
        </p:txBody>
      </p:sp>
    </p:spTree>
    <p:extLst>
      <p:ext uri="{BB962C8B-B14F-4D97-AF65-F5344CB8AC3E}">
        <p14:creationId xmlns:p14="http://schemas.microsoft.com/office/powerpoint/2010/main" val="2206886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HOW the IT works</a:t>
            </a:r>
          </a:p>
          <a:p>
            <a:pPr rtl="0">
              <a:spcBef>
                <a:spcPts val="0"/>
              </a:spcBef>
              <a:buNone/>
            </a:pPr>
            <a:r>
              <a:rPr lang="en" sz="1200"/>
              <a:t>Traditional: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Open Sans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Current system runs on POS and physical checking.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Open Sans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The majority of this occurs at the end of the day, when the store is closed, and after customers have left the store empty-handed.</a:t>
            </a:r>
            <a:r>
              <a:rPr lang="en" sz="1400">
                <a:latin typeface="Open Sans"/>
                <a:ea typeface="Open Sans"/>
                <a:cs typeface="Open Sans"/>
                <a:sym typeface="Open Sans"/>
              </a:rPr>
              <a:t>  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Weight Sensor- once there’s change in weight on the sensor pad, then RFID signals back end system that signifies the associates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Database of Inventory- single central cloud system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Product Configuration- input product via weight sensor and is then stored in the Database system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RFID Chips- used to connect the shelf display and weight sensor to the central system</a:t>
            </a:r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n"/>
              <a:t>Shelf Display- updates prices, value of product, or stock status</a:t>
            </a:r>
          </a:p>
        </p:txBody>
      </p:sp>
    </p:spTree>
    <p:extLst>
      <p:ext uri="{BB962C8B-B14F-4D97-AF65-F5344CB8AC3E}">
        <p14:creationId xmlns:p14="http://schemas.microsoft.com/office/powerpoint/2010/main" val="638130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hape 9"/>
          <p:cNvCxnSpPr/>
          <p:nvPr/>
        </p:nvCxnSpPr>
        <p:spPr>
          <a:xfrm>
            <a:off x="7007735" y="3176887"/>
            <a:ext cx="562199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Shape 10"/>
          <p:cNvCxnSpPr/>
          <p:nvPr/>
        </p:nvCxnSpPr>
        <p:spPr>
          <a:xfrm>
            <a:off x="1575034" y="3158251"/>
            <a:ext cx="562199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" name="Shape 11"/>
          <p:cNvGrpSpPr/>
          <p:nvPr/>
        </p:nvGrpSpPr>
        <p:grpSpPr>
          <a:xfrm>
            <a:off x="1004143" y="1022025"/>
            <a:ext cx="7136667" cy="152400"/>
            <a:chOff x="1346428" y="1011300"/>
            <a:chExt cx="6452100" cy="152400"/>
          </a:xfrm>
        </p:grpSpPr>
        <p:cxnSp>
          <p:nvCxnSpPr>
            <p:cNvPr id="12" name="Shape 12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Shape 13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" name="Shape 14"/>
          <p:cNvGrpSpPr/>
          <p:nvPr/>
        </p:nvGrpSpPr>
        <p:grpSpPr>
          <a:xfrm>
            <a:off x="1004150" y="3969100"/>
            <a:ext cx="7136667" cy="152400"/>
            <a:chOff x="1346435" y="3969087"/>
            <a:chExt cx="6452100" cy="152400"/>
          </a:xfrm>
        </p:grpSpPr>
        <p:cxnSp>
          <p:nvCxnSpPr>
            <p:cNvPr id="15" name="Shape 15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400"/>
            </a:lvl1pPr>
            <a:lvl2pPr algn="ctr">
              <a:spcBef>
                <a:spcPts val="0"/>
              </a:spcBef>
              <a:buSzPct val="100000"/>
              <a:defRPr sz="5400"/>
            </a:lvl2pPr>
            <a:lvl3pPr algn="ctr">
              <a:spcBef>
                <a:spcPts val="0"/>
              </a:spcBef>
              <a:buSzPct val="100000"/>
              <a:defRPr sz="5400"/>
            </a:lvl3pPr>
            <a:lvl4pPr algn="ctr">
              <a:spcBef>
                <a:spcPts val="0"/>
              </a:spcBef>
              <a:buSzPct val="100000"/>
              <a:defRPr sz="5400"/>
            </a:lvl4pPr>
            <a:lvl5pPr algn="ctr">
              <a:spcBef>
                <a:spcPts val="0"/>
              </a:spcBef>
              <a:buSzPct val="100000"/>
              <a:defRPr sz="5400"/>
            </a:lvl5pPr>
            <a:lvl6pPr algn="ctr">
              <a:spcBef>
                <a:spcPts val="0"/>
              </a:spcBef>
              <a:buSzPct val="100000"/>
              <a:defRPr sz="5400"/>
            </a:lvl6pPr>
            <a:lvl7pPr algn="ctr">
              <a:spcBef>
                <a:spcPts val="0"/>
              </a:spcBef>
              <a:buSzPct val="100000"/>
              <a:defRPr sz="5400"/>
            </a:lvl7pPr>
            <a:lvl8pPr algn="ctr">
              <a:spcBef>
                <a:spcPts val="0"/>
              </a:spcBef>
              <a:buSzPct val="100000"/>
              <a:defRPr sz="5400"/>
            </a:lvl8pPr>
            <a:lvl9pPr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4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599" cy="1538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599" cy="1071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899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899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599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46" name="Shape 46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199" cy="167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1004150" y="1218364"/>
            <a:ext cx="7136700" cy="1022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Smart Shelves Get Smart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2137250" y="3043039"/>
            <a:ext cx="5034112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 dirty="0"/>
              <a:t>AJ Ledesma, Sarah Orth, </a:t>
            </a:r>
          </a:p>
          <a:p>
            <a:pPr algn="l">
              <a:spcBef>
                <a:spcPts val="0"/>
              </a:spcBef>
              <a:buNone/>
            </a:pPr>
            <a:r>
              <a:rPr lang="en" dirty="0"/>
              <a:t>  Sydney Ouellette</a:t>
            </a:r>
            <a:r>
              <a:rPr lang="en" sz="2400" dirty="0"/>
              <a:t>, Tyler Williams</a:t>
            </a:r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3">
            <a:alphaModFix/>
          </a:blip>
          <a:srcRect t="20121" b="26405"/>
          <a:stretch/>
        </p:blipFill>
        <p:spPr>
          <a:xfrm>
            <a:off x="3209600" y="2003725"/>
            <a:ext cx="2725799" cy="1136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Integration Timeline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25"/>
            <a:ext cx="8520600" cy="374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Initial Investment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135050" y="1190125"/>
            <a:ext cx="8697300" cy="3697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dirty="0"/>
              <a:t>The average Walmart Neighborhood Market is </a:t>
            </a:r>
            <a:r>
              <a:rPr lang="en" sz="3000" dirty="0"/>
              <a:t>40,000</a:t>
            </a:r>
            <a:r>
              <a:rPr lang="en" dirty="0"/>
              <a:t> square feet,   creating an initial investment of approximately </a:t>
            </a:r>
            <a:r>
              <a:rPr lang="en" sz="3000" dirty="0"/>
              <a:t>$200,000</a:t>
            </a:r>
            <a:r>
              <a:rPr lang="en" dirty="0"/>
              <a:t> per store.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4575" y="2546300"/>
            <a:ext cx="4670799" cy="2397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5814536" y="4096800"/>
            <a:ext cx="618900" cy="2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101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4830899" y="4126665"/>
            <a:ext cx="731700" cy="13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100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3894200" y="4096800"/>
            <a:ext cx="461399" cy="2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75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2934032" y="4096800"/>
            <a:ext cx="461399" cy="199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10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6955550" y="2546300"/>
            <a:ext cx="1665599" cy="17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Total initial investment after expanding to 286 locations:</a:t>
            </a:r>
          </a:p>
          <a:p>
            <a:pPr rtl="0">
              <a:spcBef>
                <a:spcPts val="0"/>
              </a:spcBef>
              <a:buNone/>
            </a:pP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spcBef>
                <a:spcPts val="0"/>
              </a:spcBef>
              <a:buNone/>
            </a:pPr>
            <a:r>
              <a:rPr lang="en" sz="1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$57.2 Million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311700" y="47237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Potential Risks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11700" y="1540200"/>
            <a:ext cx="4399200" cy="3111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Purchase and Installation</a:t>
            </a:r>
          </a:p>
          <a:p>
            <a:pPr marL="514350" lvl="0" indent="-28575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Employee Training</a:t>
            </a:r>
          </a:p>
          <a:p>
            <a:pPr marL="514350" lvl="0" indent="-28575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Long-term ROI</a:t>
            </a:r>
          </a:p>
          <a:p>
            <a:pPr marL="514350" lvl="0" indent="-28575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Risk with Untested Product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 l="34593" b="4961"/>
          <a:stretch/>
        </p:blipFill>
        <p:spPr>
          <a:xfrm>
            <a:off x="4710900" y="1179775"/>
            <a:ext cx="3759026" cy="3299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79268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Impact on Customer</a:t>
            </a:r>
          </a:p>
          <a:p>
            <a:pPr algn="ctr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899" cy="3302700"/>
          </a:xfrm>
          <a:prstGeom prst="rect">
            <a:avLst/>
          </a:prstGeom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800" dirty="0"/>
              <a:t>Improve customer relations</a:t>
            </a:r>
          </a:p>
          <a:p>
            <a:pPr marL="514350" lvl="0" indent="-28575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800" dirty="0"/>
              <a:t>Attract customers via new technology</a:t>
            </a:r>
          </a:p>
          <a:p>
            <a:pPr marL="514350" lvl="0" indent="-28575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800" dirty="0"/>
              <a:t>Increase customer interaction</a:t>
            </a:r>
          </a:p>
          <a:p>
            <a:pPr marL="514350" lvl="0" indent="-28575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800" dirty="0"/>
              <a:t>Provides consumers with more transparent product information</a:t>
            </a:r>
          </a:p>
          <a:p>
            <a:pPr marL="0" lvl="0" indent="0">
              <a:spcBef>
                <a:spcPts val="0"/>
              </a:spcBef>
              <a:buNone/>
            </a:pPr>
            <a:endParaRPr sz="1400" dirty="0"/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 t="3315" b="6603"/>
          <a:stretch/>
        </p:blipFill>
        <p:spPr>
          <a:xfrm>
            <a:off x="5087250" y="1266175"/>
            <a:ext cx="2777574" cy="330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Impact on Business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899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899" cy="3302700"/>
          </a:xfrm>
          <a:prstGeom prst="rect">
            <a:avLst/>
          </a:prstGeom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800" dirty="0"/>
              <a:t>Maintain inventory levels</a:t>
            </a:r>
          </a:p>
          <a:p>
            <a:pPr marL="514350" lvl="0" indent="-285750" rtl="0">
              <a:spcBef>
                <a:spcPts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800" dirty="0"/>
              <a:t>Faster ordering and billing process</a:t>
            </a:r>
          </a:p>
          <a:p>
            <a:pPr marL="514350" lvl="0" indent="-285750" rtl="0">
              <a:spcBef>
                <a:spcPts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800" dirty="0"/>
              <a:t>Decrease time effect issue, updates prices automatically</a:t>
            </a:r>
          </a:p>
          <a:p>
            <a:pPr marL="514350" lvl="0" indent="-285750">
              <a:spcBef>
                <a:spcPts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800" dirty="0"/>
              <a:t>Potential advertising opportunities</a:t>
            </a:r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66175"/>
            <a:ext cx="3999899" cy="330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ctrTitle"/>
          </p:nvPr>
        </p:nvSpPr>
        <p:spPr>
          <a:xfrm>
            <a:off x="1323698" y="1630025"/>
            <a:ext cx="6317700" cy="1022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6000"/>
              <a:t>Thank You!</a:t>
            </a: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 t="20121" b="26405"/>
          <a:stretch/>
        </p:blipFill>
        <p:spPr>
          <a:xfrm>
            <a:off x="3209100" y="2652425"/>
            <a:ext cx="2725799" cy="1136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283325" y="2194800"/>
            <a:ext cx="4045199" cy="753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/>
              <a:t>Agenda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623371" y="879600"/>
            <a:ext cx="4325420" cy="3539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571500" lvl="0" indent="-342900" algn="l" rtl="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bg1"/>
                </a:solidFill>
              </a:rPr>
              <a:t>Issue: Maintaining Inventory</a:t>
            </a:r>
          </a:p>
          <a:p>
            <a:pPr marL="571500" lvl="0" indent="-342900" algn="l" rtl="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bg1"/>
                </a:solidFill>
              </a:rPr>
              <a:t>Solution: The Smartshelf</a:t>
            </a:r>
          </a:p>
          <a:p>
            <a:pPr marL="571500" lvl="0" indent="-342900" algn="l" rtl="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bg1"/>
                </a:solidFill>
              </a:rPr>
              <a:t>Tech </a:t>
            </a:r>
            <a:r>
              <a:rPr lang="en" dirty="0" smtClean="0">
                <a:solidFill>
                  <a:schemeClr val="bg1"/>
                </a:solidFill>
              </a:rPr>
              <a:t>Talk</a:t>
            </a:r>
          </a:p>
          <a:p>
            <a:pPr marL="571500" lvl="0" indent="-342900" algn="l" rtl="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" dirty="0" smtClean="0">
                <a:solidFill>
                  <a:schemeClr val="bg1"/>
                </a:solidFill>
              </a:rPr>
              <a:t>Financial investment</a:t>
            </a:r>
            <a:endParaRPr lang="en" dirty="0">
              <a:solidFill>
                <a:schemeClr val="bg1"/>
              </a:solidFill>
            </a:endParaRPr>
          </a:p>
          <a:p>
            <a:pPr marL="571500" lvl="0" indent="-342900" algn="l" rtl="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bg1"/>
                </a:solidFill>
              </a:rPr>
              <a:t>Risks</a:t>
            </a:r>
          </a:p>
          <a:p>
            <a:pPr marL="571500" lvl="0" indent="-342900" algn="l" rtl="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bg1"/>
                </a:solidFill>
              </a:rPr>
              <a:t>Business Impact</a:t>
            </a:r>
          </a:p>
          <a:p>
            <a:pPr marL="571500" lvl="0" indent="-342900" algn="l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bg1"/>
                </a:solidFill>
              </a:rPr>
              <a:t>Conclusion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Issue: Maintaining Inventory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4975" y="1229975"/>
            <a:ext cx="7096274" cy="3298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Issue: Maintaining Inventory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475" y="1222975"/>
            <a:ext cx="7094949" cy="330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599" cy="1538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8500"/>
              <a:t>$1.29-$2.58 billion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163350" y="3080525"/>
            <a:ext cx="8817300" cy="57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Cost of Walmart’s potential loss of sales annually due to meager inventory levels.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428350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Where Should We Start?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5864775" y="1372950"/>
            <a:ext cx="2967599" cy="239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dk2"/>
              </a:buClr>
              <a:buFont typeface="Trebuchet MS"/>
              <a:buChar char="●"/>
            </a:pPr>
            <a:r>
              <a:rPr lang="en" dirty="0">
                <a:solidFill>
                  <a:schemeClr val="dk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Trebuchet MS"/>
              </a:rPr>
              <a:t>Return on Investment (ROI)  decrease since 2010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chemeClr val="dk2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Trebuchet MS"/>
            </a:endParaRPr>
          </a:p>
          <a:p>
            <a:pPr marL="457200" lvl="0" indent="-228600" rtl="0">
              <a:spcBef>
                <a:spcPts val="0"/>
              </a:spcBef>
              <a:buClr>
                <a:schemeClr val="dk2"/>
              </a:buClr>
              <a:buFont typeface="Trebuchet MS"/>
              <a:buChar char="●"/>
            </a:pPr>
            <a:r>
              <a:rPr lang="en" dirty="0">
                <a:solidFill>
                  <a:schemeClr val="dk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Trebuchet MS"/>
              </a:rPr>
              <a:t>Decrease in same-store sales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chemeClr val="dk2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Trebuchet MS"/>
            </a:endParaRPr>
          </a:p>
          <a:p>
            <a:pPr marL="457200" lvl="0" indent="-228600" rtl="0">
              <a:spcBef>
                <a:spcPts val="0"/>
              </a:spcBef>
              <a:buClr>
                <a:schemeClr val="dk2"/>
              </a:buClr>
              <a:buFont typeface="Trebuchet MS"/>
              <a:buChar char="●"/>
            </a:pPr>
            <a:r>
              <a:rPr lang="en" dirty="0">
                <a:solidFill>
                  <a:schemeClr val="dk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Trebuchet MS"/>
              </a:rPr>
              <a:t>Growing competition against online retailers (Amazon)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chemeClr val="dk2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Trebuchet MS"/>
            </a:endParaRPr>
          </a:p>
          <a:p>
            <a:pPr marL="457200" lvl="0" indent="-228600" rtl="0">
              <a:spcBef>
                <a:spcPts val="0"/>
              </a:spcBef>
              <a:buClr>
                <a:schemeClr val="dk2"/>
              </a:buClr>
              <a:buFont typeface="Trebuchet MS"/>
              <a:buChar char="●"/>
            </a:pPr>
            <a:r>
              <a:rPr lang="en" dirty="0">
                <a:solidFill>
                  <a:schemeClr val="dk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Trebuchet MS"/>
              </a:rPr>
              <a:t>Struggling quarterly operating margins and profitability 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85875"/>
            <a:ext cx="5553075" cy="359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Walmart Neighborhood Market</a:t>
            </a: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 b="1787"/>
          <a:stretch/>
        </p:blipFill>
        <p:spPr>
          <a:xfrm>
            <a:off x="1523600" y="1309075"/>
            <a:ext cx="5942599" cy="316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Solution: Panasonic Retail Powershelf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56312"/>
            <a:ext cx="4011000" cy="269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2700" y="1356312"/>
            <a:ext cx="4392624" cy="26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246925" y="4250400"/>
            <a:ext cx="8679599" cy="49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1200" dirty="0">
                <a:solidFill>
                  <a:schemeClr val="dk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Trebuchet MS"/>
              </a:rPr>
              <a:t>Shelves with an automatic pricing and weight sensor mechanism to help you track and control your </a:t>
            </a:r>
            <a:r>
              <a:rPr lang="en" sz="1200" dirty="0" smtClean="0">
                <a:solidFill>
                  <a:schemeClr val="dk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Trebuchet MS"/>
              </a:rPr>
              <a:t>inventory.</a:t>
            </a:r>
            <a:endParaRPr lang="en" sz="1200" dirty="0">
              <a:solidFill>
                <a:schemeClr val="dk2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Trebuchet MS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Tech Talk: How Does it Work?</a:t>
            </a: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l="1329" t="2230" r="-1330" b="-2230"/>
          <a:stretch/>
        </p:blipFill>
        <p:spPr>
          <a:xfrm>
            <a:off x="1407200" y="1076225"/>
            <a:ext cx="6757351" cy="353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565</Words>
  <Application>Microsoft Office PowerPoint</Application>
  <PresentationFormat>On-screen Show (16:9)</PresentationFormat>
  <Paragraphs>87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PT Sans Narrow</vt:lpstr>
      <vt:lpstr>Trebuchet MS</vt:lpstr>
      <vt:lpstr>Open Sans</vt:lpstr>
      <vt:lpstr>tropic</vt:lpstr>
      <vt:lpstr>Smart Shelves Get Smart</vt:lpstr>
      <vt:lpstr>Agenda</vt:lpstr>
      <vt:lpstr>Issue: Maintaining Inventory</vt:lpstr>
      <vt:lpstr>Issue: Maintaining Inventory  </vt:lpstr>
      <vt:lpstr>$1.29-$2.58 billion</vt:lpstr>
      <vt:lpstr>Where Should We Start?</vt:lpstr>
      <vt:lpstr>Walmart Neighborhood Market</vt:lpstr>
      <vt:lpstr>Solution: Panasonic Retail Powershelf  </vt:lpstr>
      <vt:lpstr>Tech Talk: How Does it Work?</vt:lpstr>
      <vt:lpstr>Integration Timeline</vt:lpstr>
      <vt:lpstr>Initial Investment</vt:lpstr>
      <vt:lpstr>Potential Risks</vt:lpstr>
      <vt:lpstr>Impact on Customer </vt:lpstr>
      <vt:lpstr>Impact on Business 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Shelves Get Smart</dc:title>
  <dc:creator>Tyler Williams</dc:creator>
  <cp:lastModifiedBy>Tyler Williams</cp:lastModifiedBy>
  <cp:revision>3</cp:revision>
  <dcterms:modified xsi:type="dcterms:W3CDTF">2015-12-02T04:10:16Z</dcterms:modified>
</cp:coreProperties>
</file>