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Oswald" panose="020B0604020202020204" charset="0"/>
      <p:regular r:id="rId16"/>
      <p:bold r:id="rId17"/>
    </p:embeddedFont>
    <p:embeddedFont>
      <p:font typeface="Source Code Pro" panose="020B0604020202020204" charset="0"/>
      <p:regular r:id="rId18"/>
      <p:bold r:id="rId19"/>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49FA58D-CE4C-4FA6-92DA-03EA5701F4F2}">
  <a:tblStyle styleId="{F49FA58D-CE4C-4FA6-92DA-03EA5701F4F2}"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6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9355081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79066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17549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-Selling excess capacity can be difficult when it comes to transport (varying tariffs and tax rates/poor infrastructure)</a:t>
            </a:r>
          </a:p>
          <a:p>
            <a:pPr rtl="0">
              <a:spcBef>
                <a:spcPts val="0"/>
              </a:spcBef>
              <a:buNone/>
            </a:pPr>
            <a:r>
              <a:rPr lang="en"/>
              <a:t>-New utility in Mumbai makes it cheaper to register a new connection to electricity </a:t>
            </a:r>
          </a:p>
          <a:p>
            <a:pPr>
              <a:spcBef>
                <a:spcPts val="0"/>
              </a:spcBef>
              <a:buNone/>
            </a:pPr>
            <a:r>
              <a:rPr lang="en"/>
              <a:t>-Working directly with government would mitigate many of these issues</a:t>
            </a:r>
          </a:p>
        </p:txBody>
      </p:sp>
    </p:spTree>
    <p:extLst>
      <p:ext uri="{BB962C8B-B14F-4D97-AF65-F5344CB8AC3E}">
        <p14:creationId xmlns:p14="http://schemas.microsoft.com/office/powerpoint/2010/main" val="473563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17955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105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18463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81542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92365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-improving and expanding on Sorek model in Israel </a:t>
            </a:r>
          </a:p>
          <a:p>
            <a:pPr marL="457200" lvl="0" indent="-228600" rtl="0">
              <a:lnSpc>
                <a:spcPct val="115000"/>
              </a:lnSpc>
              <a:spcBef>
                <a:spcPts val="0"/>
              </a:spcBef>
              <a:spcAft>
                <a:spcPts val="1600"/>
              </a:spcAft>
              <a:buClr>
                <a:srgbClr val="000000"/>
              </a:buClr>
              <a:buSzPct val="100000"/>
              <a:buFont typeface="Arial"/>
            </a:pPr>
            <a:r>
              <a:rPr lang="en"/>
              <a:t>Reverse osmosis</a:t>
            </a:r>
          </a:p>
          <a:p>
            <a:pPr marL="914400" lvl="1" indent="-228600" rtl="0">
              <a:lnSpc>
                <a:spcPct val="115000"/>
              </a:lnSpc>
              <a:spcBef>
                <a:spcPts val="0"/>
              </a:spcBef>
              <a:spcAft>
                <a:spcPts val="1600"/>
              </a:spcAft>
              <a:buClr>
                <a:srgbClr val="000000"/>
              </a:buClr>
              <a:buSzPct val="100000"/>
              <a:buFont typeface="Arial"/>
            </a:pPr>
            <a:r>
              <a:rPr lang="en"/>
              <a:t>16” diameter vertically stacked membranes</a:t>
            </a:r>
          </a:p>
          <a:p>
            <a:pPr marL="914400" lvl="1" indent="-228600" rtl="0">
              <a:lnSpc>
                <a:spcPct val="115000"/>
              </a:lnSpc>
              <a:spcBef>
                <a:spcPts val="0"/>
              </a:spcBef>
              <a:spcAft>
                <a:spcPts val="1600"/>
              </a:spcAft>
              <a:buClr>
                <a:srgbClr val="000000"/>
              </a:buClr>
              <a:buSzPct val="100000"/>
              <a:buFont typeface="Source Code Pro"/>
            </a:pPr>
            <a:r>
              <a:rPr lang="en"/>
              <a:t>Innovative Atom-thick carbon material called Graphene </a:t>
            </a:r>
          </a:p>
          <a:p>
            <a:pPr marL="1371600" lvl="2" indent="-228600" rtl="0">
              <a:lnSpc>
                <a:spcPct val="115000"/>
              </a:lnSpc>
              <a:spcBef>
                <a:spcPts val="0"/>
              </a:spcBef>
              <a:spcAft>
                <a:spcPts val="1600"/>
              </a:spcAft>
              <a:buClr>
                <a:srgbClr val="000000"/>
              </a:buClr>
              <a:buSzPct val="100000"/>
              <a:buFont typeface="Source Code Pro"/>
            </a:pPr>
            <a:r>
              <a:rPr lang="en"/>
              <a:t>Reduces energy and materials costs </a:t>
            </a:r>
          </a:p>
          <a:p>
            <a:pPr marL="1371600" lvl="2" indent="-228600" rtl="0">
              <a:lnSpc>
                <a:spcPct val="115000"/>
              </a:lnSpc>
              <a:spcBef>
                <a:spcPts val="0"/>
              </a:spcBef>
              <a:spcAft>
                <a:spcPts val="1600"/>
              </a:spcAft>
              <a:buClr>
                <a:srgbClr val="000000"/>
              </a:buClr>
              <a:buSzPct val="100000"/>
              <a:buFont typeface="Source Code Pro"/>
            </a:pPr>
            <a:r>
              <a:rPr lang="en"/>
              <a:t>Less pressure required because 1,000x stronger than steel and has nanometer size holes </a:t>
            </a:r>
          </a:p>
          <a:p>
            <a:pPr marL="914400" lvl="1" indent="-228600" rtl="0">
              <a:lnSpc>
                <a:spcPct val="115000"/>
              </a:lnSpc>
              <a:spcBef>
                <a:spcPts val="0"/>
              </a:spcBef>
              <a:spcAft>
                <a:spcPts val="1600"/>
              </a:spcAft>
              <a:buClr>
                <a:srgbClr val="000000"/>
              </a:buClr>
              <a:buSzPct val="100000"/>
              <a:buFont typeface="Source Code Pro"/>
            </a:pPr>
            <a:r>
              <a:rPr lang="en"/>
              <a:t>Produces drinking water </a:t>
            </a:r>
          </a:p>
          <a:p>
            <a:pPr marL="457200" lvl="0" indent="-228600" rtl="0">
              <a:lnSpc>
                <a:spcPct val="115000"/>
              </a:lnSpc>
              <a:spcBef>
                <a:spcPts val="0"/>
              </a:spcBef>
              <a:spcAft>
                <a:spcPts val="1600"/>
              </a:spcAft>
              <a:buClr>
                <a:srgbClr val="000000"/>
              </a:buClr>
              <a:buSzPct val="100000"/>
              <a:buFont typeface="Arial"/>
            </a:pPr>
            <a:r>
              <a:rPr lang="en"/>
              <a:t>Brine forced through specially designed pipes and into turbines at a decline of 10 feet</a:t>
            </a:r>
          </a:p>
          <a:p>
            <a:pPr marL="914400" lvl="1" indent="-228600" rtl="0">
              <a:lnSpc>
                <a:spcPct val="115000"/>
              </a:lnSpc>
              <a:spcBef>
                <a:spcPts val="0"/>
              </a:spcBef>
              <a:spcAft>
                <a:spcPts val="1600"/>
              </a:spcAft>
              <a:buClr>
                <a:srgbClr val="000000"/>
              </a:buClr>
              <a:buSzPct val="100000"/>
              <a:buFont typeface="Arial"/>
            </a:pPr>
            <a:r>
              <a:rPr lang="en"/>
              <a:t>90% of brine converted into electricity that can be used by the government to supplement certain gaps in the electrical infrastructure of Maharashtra </a:t>
            </a:r>
          </a:p>
          <a:p>
            <a:pPr marL="457200" lvl="0" indent="-228600" rtl="0">
              <a:lnSpc>
                <a:spcPct val="115000"/>
              </a:lnSpc>
              <a:spcBef>
                <a:spcPts val="0"/>
              </a:spcBef>
              <a:spcAft>
                <a:spcPts val="1600"/>
              </a:spcAft>
              <a:buClr>
                <a:srgbClr val="000000"/>
              </a:buClr>
              <a:buSzPct val="100000"/>
              <a:buFont typeface="Arial"/>
            </a:pPr>
            <a:r>
              <a:rPr lang="en"/>
              <a:t>Excess brine injected into soil</a:t>
            </a:r>
          </a:p>
          <a:p>
            <a:pPr marL="914400" lvl="1" indent="-228600" rtl="0">
              <a:lnSpc>
                <a:spcPct val="115000"/>
              </a:lnSpc>
              <a:spcBef>
                <a:spcPts val="0"/>
              </a:spcBef>
              <a:spcAft>
                <a:spcPts val="1600"/>
              </a:spcAft>
              <a:buClr>
                <a:srgbClr val="000000"/>
              </a:buClr>
              <a:buSzPct val="100000"/>
              <a:buFont typeface="Arial"/>
            </a:pPr>
            <a:r>
              <a:rPr lang="en"/>
              <a:t>Provides crops with vital sodium </a:t>
            </a:r>
          </a:p>
          <a:p>
            <a:pPr>
              <a:spcBef>
                <a:spcPts val="0"/>
              </a:spcBef>
              <a:buNone/>
            </a:pPr>
            <a:r>
              <a:rPr lang="en"/>
              <a:t>-Every gallon of water produced, another of brine is produced</a:t>
            </a:r>
          </a:p>
        </p:txBody>
      </p:sp>
    </p:spTree>
    <p:extLst>
      <p:ext uri="{BB962C8B-B14F-4D97-AF65-F5344CB8AC3E}">
        <p14:creationId xmlns:p14="http://schemas.microsoft.com/office/powerpoint/2010/main" val="254646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a:p>
          <a:p>
            <a:pPr marL="457200" lvl="0" indent="-298450" rtl="0">
              <a:lnSpc>
                <a:spcPct val="115000"/>
              </a:lnSpc>
              <a:spcBef>
                <a:spcPts val="0"/>
              </a:spcBef>
              <a:spcAft>
                <a:spcPts val="1600"/>
              </a:spcAft>
              <a:buSzPct val="100000"/>
              <a:buChar char="-"/>
            </a:pPr>
            <a:r>
              <a:rPr lang="en" b="1"/>
              <a:t>Estimated cost to build</a:t>
            </a:r>
          </a:p>
          <a:p>
            <a:pPr marL="914400" lvl="1" indent="-298450" rtl="0">
              <a:lnSpc>
                <a:spcPct val="115000"/>
              </a:lnSpc>
              <a:spcBef>
                <a:spcPts val="0"/>
              </a:spcBef>
              <a:spcAft>
                <a:spcPts val="1600"/>
              </a:spcAft>
              <a:buSzPct val="100000"/>
              <a:buChar char="-"/>
            </a:pPr>
            <a:r>
              <a:rPr lang="en"/>
              <a:t>$500-600 million</a:t>
            </a:r>
          </a:p>
          <a:p>
            <a:pPr marL="1371600" lvl="2" indent="-298450" rtl="0">
              <a:lnSpc>
                <a:spcPct val="115000"/>
              </a:lnSpc>
              <a:spcBef>
                <a:spcPts val="0"/>
              </a:spcBef>
              <a:spcAft>
                <a:spcPts val="1600"/>
              </a:spcAft>
              <a:buSzPct val="100000"/>
              <a:buChar char="-"/>
            </a:pPr>
            <a:r>
              <a:rPr lang="en"/>
              <a:t>Fully operational in three years </a:t>
            </a:r>
          </a:p>
          <a:p>
            <a:pPr marL="457200" lvl="0" indent="-298450" rtl="0">
              <a:lnSpc>
                <a:spcPct val="115000"/>
              </a:lnSpc>
              <a:spcBef>
                <a:spcPts val="0"/>
              </a:spcBef>
              <a:spcAft>
                <a:spcPts val="1600"/>
              </a:spcAft>
              <a:buSzPct val="100000"/>
              <a:buChar char="-"/>
            </a:pPr>
            <a:r>
              <a:rPr lang="en" b="1"/>
              <a:t>Potable Water Production capacity</a:t>
            </a:r>
          </a:p>
          <a:p>
            <a:pPr marL="914400" lvl="1" indent="-298450" rtl="0">
              <a:lnSpc>
                <a:spcPct val="115000"/>
              </a:lnSpc>
              <a:spcBef>
                <a:spcPts val="0"/>
              </a:spcBef>
              <a:spcAft>
                <a:spcPts val="1600"/>
              </a:spcAft>
              <a:buSzPct val="100000"/>
              <a:buChar char="-"/>
            </a:pPr>
            <a:r>
              <a:rPr lang="en"/>
              <a:t>624,000 m</a:t>
            </a:r>
            <a:r>
              <a:rPr lang="en" baseline="30000"/>
              <a:t>3</a:t>
            </a:r>
            <a:r>
              <a:rPr lang="en"/>
              <a:t>/day (250 Olympic size swimming pools) or 150 million m</a:t>
            </a:r>
            <a:r>
              <a:rPr lang="en" baseline="30000"/>
              <a:t>3</a:t>
            </a:r>
            <a:r>
              <a:rPr lang="en"/>
              <a:t>/year of water a year </a:t>
            </a:r>
          </a:p>
          <a:p>
            <a:pPr marL="457200" lvl="0" indent="-298450" rtl="0">
              <a:lnSpc>
                <a:spcPct val="115000"/>
              </a:lnSpc>
              <a:spcBef>
                <a:spcPts val="0"/>
              </a:spcBef>
              <a:spcAft>
                <a:spcPts val="1600"/>
              </a:spcAft>
              <a:buSzPct val="100000"/>
              <a:buChar char="-"/>
            </a:pPr>
            <a:r>
              <a:rPr lang="en" b="1"/>
              <a:t>Electricity produced </a:t>
            </a:r>
          </a:p>
          <a:p>
            <a:pPr marL="914400" lvl="1" indent="-298450" rtl="0">
              <a:lnSpc>
                <a:spcPct val="115000"/>
              </a:lnSpc>
              <a:spcBef>
                <a:spcPts val="0"/>
              </a:spcBef>
              <a:spcAft>
                <a:spcPts val="1600"/>
              </a:spcAft>
              <a:buSzPct val="100000"/>
              <a:buChar char="-"/>
            </a:pPr>
            <a:r>
              <a:rPr lang="en" b="1"/>
              <a:t>Maharashtra largest power generating state </a:t>
            </a:r>
          </a:p>
          <a:p>
            <a:pPr marL="914400" lvl="1" indent="-298450" rtl="0">
              <a:lnSpc>
                <a:spcPct val="115000"/>
              </a:lnSpc>
              <a:spcBef>
                <a:spcPts val="0"/>
              </a:spcBef>
              <a:spcAft>
                <a:spcPts val="1600"/>
              </a:spcAft>
              <a:buSzPct val="100000"/>
              <a:buChar char="-"/>
            </a:pPr>
            <a:r>
              <a:rPr lang="en"/>
              <a:t>9.2 million kWh</a:t>
            </a:r>
          </a:p>
          <a:p>
            <a:pPr marL="914400" lvl="1" indent="-298450" rtl="0">
              <a:lnSpc>
                <a:spcPct val="115000"/>
              </a:lnSpc>
              <a:spcBef>
                <a:spcPts val="0"/>
              </a:spcBef>
              <a:spcAft>
                <a:spcPts val="1600"/>
              </a:spcAft>
              <a:buSzPct val="100000"/>
              <a:buChar char="-"/>
            </a:pPr>
            <a:r>
              <a:rPr lang="en"/>
              <a:t>Enough to supply the towns of Shahapur, Zotirpada, and Isasani</a:t>
            </a:r>
          </a:p>
          <a:p>
            <a:pPr marL="1371600" lvl="2" indent="-298450">
              <a:lnSpc>
                <a:spcPct val="115000"/>
              </a:lnSpc>
              <a:spcBef>
                <a:spcPts val="0"/>
              </a:spcBef>
              <a:spcAft>
                <a:spcPts val="1600"/>
              </a:spcAft>
              <a:buSzPct val="100000"/>
              <a:buChar char="-"/>
            </a:pPr>
            <a:r>
              <a:rPr lang="en"/>
              <a:t>Ag. hubs for the many networks of small rural villages </a:t>
            </a:r>
          </a:p>
        </p:txBody>
      </p:sp>
    </p:spTree>
    <p:extLst>
      <p:ext uri="{BB962C8B-B14F-4D97-AF65-F5344CB8AC3E}">
        <p14:creationId xmlns:p14="http://schemas.microsoft.com/office/powerpoint/2010/main" val="3263136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4020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06855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228600" rtl="0">
              <a:lnSpc>
                <a:spcPct val="100000"/>
              </a:lnSpc>
              <a:spcBef>
                <a:spcPts val="0"/>
              </a:spcBef>
              <a:buSzPct val="100000"/>
              <a:buFont typeface="Times New Roman"/>
            </a:pPr>
            <a:r>
              <a:rPr lang="en" sz="1200">
                <a:highlight>
                  <a:srgbClr val="FFFFFF"/>
                </a:highlight>
                <a:latin typeface="Times New Roman"/>
                <a:ea typeface="Times New Roman"/>
                <a:cs typeface="Times New Roman"/>
                <a:sym typeface="Times New Roman"/>
              </a:rPr>
              <a:t>Wheat is the main cereal crop in India, with the use of NaCl in fertilization, India can better protect their largest cereal crop from the potential dangers that their climate presents.</a:t>
            </a:r>
          </a:p>
          <a:p>
            <a:pPr marL="457200" lvl="0" indent="-228600" rtl="0">
              <a:lnSpc>
                <a:spcPct val="100000"/>
              </a:lnSpc>
              <a:spcBef>
                <a:spcPts val="0"/>
              </a:spcBef>
              <a:buSzPct val="100000"/>
              <a:buFont typeface="Times New Roman"/>
            </a:pPr>
            <a:r>
              <a:rPr lang="en" sz="1200">
                <a:highlight>
                  <a:srgbClr val="FFFFFF"/>
                </a:highlight>
                <a:latin typeface="Times New Roman"/>
                <a:ea typeface="Times New Roman"/>
                <a:cs typeface="Times New Roman"/>
                <a:sym typeface="Times New Roman"/>
              </a:rPr>
              <a:t> The total area under the crop is about 29.8 million hectares throughout the country (Farmer Portal). The effects of chloride salts on wheat diseases have been studied more thoroughly than any other crop. </a:t>
            </a:r>
          </a:p>
          <a:p>
            <a:pPr marL="457200" lvl="0" indent="-228600">
              <a:lnSpc>
                <a:spcPct val="100000"/>
              </a:lnSpc>
              <a:spcBef>
                <a:spcPts val="0"/>
              </a:spcBef>
              <a:buSzPct val="100000"/>
              <a:buFont typeface="Times New Roman"/>
            </a:pPr>
            <a:r>
              <a:rPr lang="en" sz="1200">
                <a:highlight>
                  <a:srgbClr val="FFFFFF"/>
                </a:highlight>
                <a:latin typeface="Times New Roman"/>
                <a:ea typeface="Times New Roman"/>
                <a:cs typeface="Times New Roman"/>
                <a:sym typeface="Times New Roman"/>
              </a:rPr>
              <a:t>A 1978 study that was conducted on six cultivars of wheat resulted in a 63% average reduction in disease incidence. </a:t>
            </a:r>
          </a:p>
        </p:txBody>
      </p:sp>
    </p:spTree>
    <p:extLst>
      <p:ext uri="{BB962C8B-B14F-4D97-AF65-F5344CB8AC3E}">
        <p14:creationId xmlns:p14="http://schemas.microsoft.com/office/powerpoint/2010/main" val="1765923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0" name="Shape 10"/>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1" name="Shape 11"/>
          <p:cNvSpPr txBox="1">
            <a:spLocks noGrp="1"/>
          </p:cNvSpPr>
          <p:nvPr>
            <p:ph type="ctrTitle"/>
          </p:nvPr>
        </p:nvSpPr>
        <p:spPr>
          <a:xfrm>
            <a:off x="411175" y="644300"/>
            <a:ext cx="8282399" cy="2109000"/>
          </a:xfrm>
          <a:prstGeom prst="rect">
            <a:avLst/>
          </a:prstGeom>
        </p:spPr>
        <p:txBody>
          <a:bodyPr lIns="91425" tIns="91425" rIns="91425" bIns="91425" anchor="b" anchorCtr="0"/>
          <a:lstStyle>
            <a:lvl1pPr algn="ctr" rtl="0">
              <a:spcBef>
                <a:spcPts val="0"/>
              </a:spcBef>
              <a:buClr>
                <a:schemeClr val="lt1"/>
              </a:buClr>
              <a:buSzPct val="100000"/>
              <a:defRPr sz="6000">
                <a:solidFill>
                  <a:schemeClr val="lt1"/>
                </a:solidFill>
              </a:defRPr>
            </a:lvl1pPr>
            <a:lvl2pPr algn="ctr" rtl="0">
              <a:spcBef>
                <a:spcPts val="0"/>
              </a:spcBef>
              <a:buClr>
                <a:schemeClr val="lt1"/>
              </a:buClr>
              <a:buSzPct val="100000"/>
              <a:defRPr sz="6000">
                <a:solidFill>
                  <a:schemeClr val="lt1"/>
                </a:solidFill>
              </a:defRPr>
            </a:lvl2pPr>
            <a:lvl3pPr algn="ctr" rtl="0">
              <a:spcBef>
                <a:spcPts val="0"/>
              </a:spcBef>
              <a:buClr>
                <a:schemeClr val="lt1"/>
              </a:buClr>
              <a:buSzPct val="100000"/>
              <a:defRPr sz="6000">
                <a:solidFill>
                  <a:schemeClr val="lt1"/>
                </a:solidFill>
              </a:defRPr>
            </a:lvl3pPr>
            <a:lvl4pPr algn="ctr" rtl="0">
              <a:spcBef>
                <a:spcPts val="0"/>
              </a:spcBef>
              <a:buClr>
                <a:schemeClr val="lt1"/>
              </a:buClr>
              <a:buSzPct val="100000"/>
              <a:defRPr sz="6000">
                <a:solidFill>
                  <a:schemeClr val="lt1"/>
                </a:solidFill>
              </a:defRPr>
            </a:lvl4pPr>
            <a:lvl5pPr algn="ctr" rtl="0">
              <a:spcBef>
                <a:spcPts val="0"/>
              </a:spcBef>
              <a:buClr>
                <a:schemeClr val="lt1"/>
              </a:buClr>
              <a:buSzPct val="100000"/>
              <a:defRPr sz="6000">
                <a:solidFill>
                  <a:schemeClr val="lt1"/>
                </a:solidFill>
              </a:defRPr>
            </a:lvl5pPr>
            <a:lvl6pPr algn="ctr" rtl="0">
              <a:spcBef>
                <a:spcPts val="0"/>
              </a:spcBef>
              <a:buClr>
                <a:schemeClr val="lt1"/>
              </a:buClr>
              <a:buSzPct val="100000"/>
              <a:defRPr sz="6000">
                <a:solidFill>
                  <a:schemeClr val="lt1"/>
                </a:solidFill>
              </a:defRPr>
            </a:lvl6pPr>
            <a:lvl7pPr algn="ctr" rtl="0">
              <a:spcBef>
                <a:spcPts val="0"/>
              </a:spcBef>
              <a:buClr>
                <a:schemeClr val="lt1"/>
              </a:buClr>
              <a:buSzPct val="100000"/>
              <a:defRPr sz="6000">
                <a:solidFill>
                  <a:schemeClr val="lt1"/>
                </a:solidFill>
              </a:defRPr>
            </a:lvl7pPr>
            <a:lvl8pPr algn="ctr" rtl="0">
              <a:spcBef>
                <a:spcPts val="0"/>
              </a:spcBef>
              <a:buClr>
                <a:schemeClr val="lt1"/>
              </a:buClr>
              <a:buSzPct val="100000"/>
              <a:defRPr sz="6000">
                <a:solidFill>
                  <a:schemeClr val="lt1"/>
                </a:solidFill>
              </a:defRPr>
            </a:lvl8pPr>
            <a:lvl9pPr algn="ctr" rtl="0">
              <a:spcBef>
                <a:spcPts val="0"/>
              </a:spcBef>
              <a:buClr>
                <a:schemeClr val="lt1"/>
              </a:buClr>
              <a:buSzPct val="100000"/>
              <a:defRPr sz="6000">
                <a:solidFill>
                  <a:schemeClr val="lt1"/>
                </a:solidFill>
              </a:defRPr>
            </a:lvl9pPr>
          </a:lstStyle>
          <a:p>
            <a:endParaRPr/>
          </a:p>
        </p:txBody>
      </p:sp>
      <p:sp>
        <p:nvSpPr>
          <p:cNvPr id="12" name="Shape 12"/>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algn="ctr" rtl="0">
              <a:lnSpc>
                <a:spcPct val="100000"/>
              </a:lnSpc>
              <a:spcBef>
                <a:spcPts val="0"/>
              </a:spcBef>
              <a:spcAft>
                <a:spcPts val="0"/>
              </a:spcAft>
              <a:buSzPct val="100000"/>
              <a:buFont typeface="Oswald"/>
              <a:buNone/>
              <a:defRPr sz="3600">
                <a:latin typeface="Oswald"/>
                <a:ea typeface="Oswald"/>
                <a:cs typeface="Oswald"/>
                <a:sym typeface="Oswald"/>
              </a:defRPr>
            </a:lvl1pPr>
            <a:lvl2pPr algn="ctr" rtl="0">
              <a:lnSpc>
                <a:spcPct val="100000"/>
              </a:lnSpc>
              <a:spcBef>
                <a:spcPts val="0"/>
              </a:spcBef>
              <a:spcAft>
                <a:spcPts val="0"/>
              </a:spcAft>
              <a:buSzPct val="100000"/>
              <a:buFont typeface="Oswald"/>
              <a:buNone/>
              <a:defRPr sz="3600">
                <a:latin typeface="Oswald"/>
                <a:ea typeface="Oswald"/>
                <a:cs typeface="Oswald"/>
                <a:sym typeface="Oswald"/>
              </a:defRPr>
            </a:lvl2pPr>
            <a:lvl3pPr algn="ctr" rtl="0">
              <a:lnSpc>
                <a:spcPct val="100000"/>
              </a:lnSpc>
              <a:spcBef>
                <a:spcPts val="0"/>
              </a:spcBef>
              <a:spcAft>
                <a:spcPts val="0"/>
              </a:spcAft>
              <a:buSzPct val="100000"/>
              <a:buFont typeface="Oswald"/>
              <a:buNone/>
              <a:defRPr sz="3600">
                <a:latin typeface="Oswald"/>
                <a:ea typeface="Oswald"/>
                <a:cs typeface="Oswald"/>
                <a:sym typeface="Oswald"/>
              </a:defRPr>
            </a:lvl3pPr>
            <a:lvl4pPr algn="ctr" rtl="0">
              <a:lnSpc>
                <a:spcPct val="100000"/>
              </a:lnSpc>
              <a:spcBef>
                <a:spcPts val="0"/>
              </a:spcBef>
              <a:spcAft>
                <a:spcPts val="0"/>
              </a:spcAft>
              <a:buSzPct val="100000"/>
              <a:buFont typeface="Oswald"/>
              <a:buNone/>
              <a:defRPr sz="3600">
                <a:latin typeface="Oswald"/>
                <a:ea typeface="Oswald"/>
                <a:cs typeface="Oswald"/>
                <a:sym typeface="Oswald"/>
              </a:defRPr>
            </a:lvl4pPr>
            <a:lvl5pPr algn="ctr" rtl="0">
              <a:lnSpc>
                <a:spcPct val="100000"/>
              </a:lnSpc>
              <a:spcBef>
                <a:spcPts val="0"/>
              </a:spcBef>
              <a:spcAft>
                <a:spcPts val="0"/>
              </a:spcAft>
              <a:buSzPct val="100000"/>
              <a:buFont typeface="Oswald"/>
              <a:buNone/>
              <a:defRPr sz="3600">
                <a:latin typeface="Oswald"/>
                <a:ea typeface="Oswald"/>
                <a:cs typeface="Oswald"/>
                <a:sym typeface="Oswald"/>
              </a:defRPr>
            </a:lvl5pPr>
            <a:lvl6pPr algn="ctr" rtl="0">
              <a:lnSpc>
                <a:spcPct val="100000"/>
              </a:lnSpc>
              <a:spcBef>
                <a:spcPts val="0"/>
              </a:spcBef>
              <a:spcAft>
                <a:spcPts val="0"/>
              </a:spcAft>
              <a:buSzPct val="100000"/>
              <a:buFont typeface="Oswald"/>
              <a:buNone/>
              <a:defRPr sz="3600">
                <a:latin typeface="Oswald"/>
                <a:ea typeface="Oswald"/>
                <a:cs typeface="Oswald"/>
                <a:sym typeface="Oswald"/>
              </a:defRPr>
            </a:lvl6pPr>
            <a:lvl7pPr algn="ctr" rtl="0">
              <a:lnSpc>
                <a:spcPct val="100000"/>
              </a:lnSpc>
              <a:spcBef>
                <a:spcPts val="0"/>
              </a:spcBef>
              <a:spcAft>
                <a:spcPts val="0"/>
              </a:spcAft>
              <a:buSzPct val="100000"/>
              <a:buFont typeface="Oswald"/>
              <a:buNone/>
              <a:defRPr sz="3600">
                <a:latin typeface="Oswald"/>
                <a:ea typeface="Oswald"/>
                <a:cs typeface="Oswald"/>
                <a:sym typeface="Oswald"/>
              </a:defRPr>
            </a:lvl7pPr>
            <a:lvl8pPr algn="ctr" rtl="0">
              <a:lnSpc>
                <a:spcPct val="100000"/>
              </a:lnSpc>
              <a:spcBef>
                <a:spcPts val="0"/>
              </a:spcBef>
              <a:spcAft>
                <a:spcPts val="0"/>
              </a:spcAft>
              <a:buSzPct val="100000"/>
              <a:buFont typeface="Oswald"/>
              <a:buNone/>
              <a:defRPr sz="3600">
                <a:latin typeface="Oswald"/>
                <a:ea typeface="Oswald"/>
                <a:cs typeface="Oswald"/>
                <a:sym typeface="Oswald"/>
              </a:defRPr>
            </a:lvl8pPr>
            <a:lvl9pPr algn="ctr" rtl="0">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0"/>
        <p:cNvGrpSpPr/>
        <p:nvPr/>
      </p:nvGrpSpPr>
      <p:grpSpPr>
        <a:xfrm>
          <a:off x="0" y="0"/>
          <a:ext cx="0" cy="0"/>
          <a:chOff x="0" y="0"/>
          <a:chExt cx="0" cy="0"/>
        </a:xfrm>
      </p:grpSpPr>
      <p:cxnSp>
        <p:nvCxnSpPr>
          <p:cNvPr id="51" name="Shape 51"/>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2" name="Shape 52"/>
          <p:cNvSpPr txBox="1">
            <a:spLocks noGrp="1"/>
          </p:cNvSpPr>
          <p:nvPr>
            <p:ph type="title"/>
          </p:nvPr>
        </p:nvSpPr>
        <p:spPr>
          <a:xfrm>
            <a:off x="311700" y="1106125"/>
            <a:ext cx="8520599" cy="1963500"/>
          </a:xfrm>
          <a:prstGeom prst="rect">
            <a:avLst/>
          </a:prstGeom>
        </p:spPr>
        <p:txBody>
          <a:bodyPr lIns="91425" tIns="91425" rIns="91425" bIns="91425" anchor="b" anchorCtr="0"/>
          <a:lstStyle>
            <a:lvl1pPr rtl="0">
              <a:spcBef>
                <a:spcPts val="0"/>
              </a:spcBef>
              <a:buSzPct val="100000"/>
              <a:defRPr sz="12000"/>
            </a:lvl1pPr>
            <a:lvl2pPr rtl="0">
              <a:spcBef>
                <a:spcPts val="0"/>
              </a:spcBef>
              <a:buSzPct val="100000"/>
              <a:defRPr sz="12000"/>
            </a:lvl2pPr>
            <a:lvl3pPr rtl="0">
              <a:spcBef>
                <a:spcPts val="0"/>
              </a:spcBef>
              <a:buSzPct val="100000"/>
              <a:defRPr sz="12000"/>
            </a:lvl3pPr>
            <a:lvl4pPr rtl="0">
              <a:spcBef>
                <a:spcPts val="0"/>
              </a:spcBef>
              <a:buSzPct val="100000"/>
              <a:defRPr sz="12000"/>
            </a:lvl4pPr>
            <a:lvl5pPr rtl="0">
              <a:spcBef>
                <a:spcPts val="0"/>
              </a:spcBef>
              <a:buSzPct val="100000"/>
              <a:defRPr sz="12000"/>
            </a:lvl5pPr>
            <a:lvl6pPr rtl="0">
              <a:spcBef>
                <a:spcPts val="0"/>
              </a:spcBef>
              <a:buSzPct val="100000"/>
              <a:defRPr sz="12000"/>
            </a:lvl6pPr>
            <a:lvl7pPr rtl="0">
              <a:spcBef>
                <a:spcPts val="0"/>
              </a:spcBef>
              <a:buSzPct val="100000"/>
              <a:defRPr sz="12000"/>
            </a:lvl7pPr>
            <a:lvl8pPr rtl="0">
              <a:spcBef>
                <a:spcPts val="0"/>
              </a:spcBef>
              <a:buSzPct val="100000"/>
              <a:defRPr sz="12000"/>
            </a:lvl8pPr>
            <a:lvl9pPr rtl="0">
              <a:spcBef>
                <a:spcPts val="0"/>
              </a:spcBef>
              <a:buSzPct val="100000"/>
              <a:defRPr sz="12000"/>
            </a:lvl9pPr>
          </a:lstStyle>
          <a:p>
            <a:endParaRPr/>
          </a:p>
        </p:txBody>
      </p:sp>
      <p:sp>
        <p:nvSpPr>
          <p:cNvPr id="53" name="Shape 53"/>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6" name="Shape 16"/>
          <p:cNvSpPr txBox="1">
            <a:spLocks noGrp="1"/>
          </p:cNvSpPr>
          <p:nvPr>
            <p:ph type="title"/>
          </p:nvPr>
        </p:nvSpPr>
        <p:spPr>
          <a:xfrm>
            <a:off x="430800" y="1889700"/>
            <a:ext cx="8282399" cy="1516500"/>
          </a:xfrm>
          <a:prstGeom prst="rect">
            <a:avLst/>
          </a:prstGeom>
        </p:spPr>
        <p:txBody>
          <a:bodyPr lIns="91425" tIns="91425" rIns="91425" bIns="91425" anchor="ctr" anchorCtr="0"/>
          <a:lstStyle>
            <a:lvl1pPr algn="ctr" rtl="0">
              <a:spcBef>
                <a:spcPts val="0"/>
              </a:spcBef>
              <a:buClr>
                <a:schemeClr val="lt1"/>
              </a:buClr>
              <a:buSzPct val="100000"/>
              <a:defRPr sz="3600">
                <a:solidFill>
                  <a:schemeClr val="lt1"/>
                </a:solidFill>
              </a:defRPr>
            </a:lvl1pPr>
            <a:lvl2pPr algn="ctr" rtl="0">
              <a:spcBef>
                <a:spcPts val="0"/>
              </a:spcBef>
              <a:buClr>
                <a:schemeClr val="lt1"/>
              </a:buClr>
              <a:buSzPct val="100000"/>
              <a:defRPr sz="3600">
                <a:solidFill>
                  <a:schemeClr val="lt1"/>
                </a:solidFill>
              </a:defRPr>
            </a:lvl2pPr>
            <a:lvl3pPr algn="ctr" rtl="0">
              <a:spcBef>
                <a:spcPts val="0"/>
              </a:spcBef>
              <a:buClr>
                <a:schemeClr val="lt1"/>
              </a:buClr>
              <a:buSzPct val="100000"/>
              <a:defRPr sz="3600">
                <a:solidFill>
                  <a:schemeClr val="lt1"/>
                </a:solidFill>
              </a:defRPr>
            </a:lvl3pPr>
            <a:lvl4pPr algn="ctr" rtl="0">
              <a:spcBef>
                <a:spcPts val="0"/>
              </a:spcBef>
              <a:buClr>
                <a:schemeClr val="lt1"/>
              </a:buClr>
              <a:buSzPct val="100000"/>
              <a:defRPr sz="3600">
                <a:solidFill>
                  <a:schemeClr val="lt1"/>
                </a:solidFill>
              </a:defRPr>
            </a:lvl4pPr>
            <a:lvl5pPr algn="ctr" rtl="0">
              <a:spcBef>
                <a:spcPts val="0"/>
              </a:spcBef>
              <a:buClr>
                <a:schemeClr val="lt1"/>
              </a:buClr>
              <a:buSzPct val="100000"/>
              <a:defRPr sz="3600">
                <a:solidFill>
                  <a:schemeClr val="lt1"/>
                </a:solidFill>
              </a:defRPr>
            </a:lvl5pPr>
            <a:lvl6pPr algn="ctr" rtl="0">
              <a:spcBef>
                <a:spcPts val="0"/>
              </a:spcBef>
              <a:buClr>
                <a:schemeClr val="lt1"/>
              </a:buClr>
              <a:buSzPct val="100000"/>
              <a:defRPr sz="3600">
                <a:solidFill>
                  <a:schemeClr val="lt1"/>
                </a:solidFill>
              </a:defRPr>
            </a:lvl6pPr>
            <a:lvl7pPr algn="ctr" rtl="0">
              <a:spcBef>
                <a:spcPts val="0"/>
              </a:spcBef>
              <a:buClr>
                <a:schemeClr val="lt1"/>
              </a:buClr>
              <a:buSzPct val="100000"/>
              <a:defRPr sz="3600">
                <a:solidFill>
                  <a:schemeClr val="lt1"/>
                </a:solidFill>
              </a:defRPr>
            </a:lvl7pPr>
            <a:lvl8pPr algn="ctr" rtl="0">
              <a:spcBef>
                <a:spcPts val="0"/>
              </a:spcBef>
              <a:buClr>
                <a:schemeClr val="lt1"/>
              </a:buClr>
              <a:buSzPct val="100000"/>
              <a:defRPr sz="3600">
                <a:solidFill>
                  <a:schemeClr val="lt1"/>
                </a:solidFill>
              </a:defRPr>
            </a:lvl8pPr>
            <a:lvl9pPr algn="ctr" rtl="0">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cxnSp>
        <p:nvCxnSpPr>
          <p:cNvPr id="19" name="Shape 19"/>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0" name="Shape 20"/>
          <p:cNvSpPr txBox="1">
            <a:spLocks noGrp="1"/>
          </p:cNvSpPr>
          <p:nvPr>
            <p:ph type="title"/>
          </p:nvPr>
        </p:nvSpPr>
        <p:spPr>
          <a:xfrm>
            <a:off x="311700" y="372500"/>
            <a:ext cx="8520599" cy="7334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cxnSp>
        <p:nvCxnSpPr>
          <p:cNvPr id="24" name="Shape 24"/>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5" name="Shape 25"/>
          <p:cNvSpPr txBox="1">
            <a:spLocks noGrp="1"/>
          </p:cNvSpPr>
          <p:nvPr>
            <p:ph type="title"/>
          </p:nvPr>
        </p:nvSpPr>
        <p:spPr>
          <a:xfrm>
            <a:off x="311700" y="372500"/>
            <a:ext cx="8520599" cy="7334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a:endParaRPr/>
          </a:p>
        </p:txBody>
      </p:sp>
      <p:sp>
        <p:nvSpPr>
          <p:cNvPr id="27" name="Shape 27"/>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372500"/>
            <a:ext cx="8520599" cy="7334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cxnSp>
        <p:nvCxnSpPr>
          <p:cNvPr id="33" name="Shape 33"/>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4" name="Shape 34"/>
          <p:cNvSpPr txBox="1">
            <a:spLocks noGrp="1"/>
          </p:cNvSpPr>
          <p:nvPr>
            <p:ph type="title"/>
          </p:nvPr>
        </p:nvSpPr>
        <p:spPr>
          <a:xfrm>
            <a:off x="311700" y="631800"/>
            <a:ext cx="2807999" cy="755699"/>
          </a:xfrm>
          <a:prstGeom prst="rect">
            <a:avLst/>
          </a:prstGeom>
        </p:spPr>
        <p:txBody>
          <a:bodyPr lIns="91425" tIns="91425" rIns="91425" bIns="91425" anchor="b" anchorCtr="0"/>
          <a:lstStyle>
            <a:lvl1pPr rtl="0">
              <a:spcBef>
                <a:spcPts val="0"/>
              </a:spcBef>
              <a:buSzPct val="100000"/>
              <a:defRPr sz="2400"/>
            </a:lvl1pPr>
            <a:lvl2pPr rtl="0">
              <a:spcBef>
                <a:spcPts val="0"/>
              </a:spcBef>
              <a:buSzPct val="100000"/>
              <a:defRPr sz="2400"/>
            </a:lvl2pPr>
            <a:lvl3pPr rtl="0">
              <a:spcBef>
                <a:spcPts val="0"/>
              </a:spcBef>
              <a:buSzPct val="100000"/>
              <a:defRPr sz="2400"/>
            </a:lvl3pPr>
            <a:lvl4pPr rtl="0">
              <a:spcBef>
                <a:spcPts val="0"/>
              </a:spcBef>
              <a:buSzPct val="100000"/>
              <a:defRPr sz="2400"/>
            </a:lvl4pPr>
            <a:lvl5pPr rtl="0">
              <a:spcBef>
                <a:spcPts val="0"/>
              </a:spcBef>
              <a:buSzPct val="100000"/>
              <a:defRPr sz="2400"/>
            </a:lvl5pPr>
            <a:lvl6pPr rtl="0">
              <a:spcBef>
                <a:spcPts val="0"/>
              </a:spcBef>
              <a:buSzPct val="100000"/>
              <a:defRPr sz="2400"/>
            </a:lvl6pPr>
            <a:lvl7pPr rtl="0">
              <a:spcBef>
                <a:spcPts val="0"/>
              </a:spcBef>
              <a:buSzPct val="100000"/>
              <a:defRPr sz="2400"/>
            </a:lvl7pPr>
            <a:lvl8pPr rtl="0">
              <a:spcBef>
                <a:spcPts val="0"/>
              </a:spcBef>
              <a:buSzPct val="100000"/>
              <a:defRPr sz="2400"/>
            </a:lvl8pPr>
            <a:lvl9pPr rtl="0">
              <a:spcBef>
                <a:spcPts val="0"/>
              </a:spcBef>
              <a:buSzPct val="100000"/>
              <a:defRPr sz="2400"/>
            </a:lvl9pPr>
          </a:lstStyle>
          <a:p>
            <a:endParaRPr/>
          </a:p>
        </p:txBody>
      </p:sp>
      <p:sp>
        <p:nvSpPr>
          <p:cNvPr id="35" name="Shape 35"/>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528900"/>
            <a:ext cx="5678099" cy="4085699"/>
          </a:xfrm>
          <a:prstGeom prst="rect">
            <a:avLst/>
          </a:prstGeom>
        </p:spPr>
        <p:txBody>
          <a:bodyPr lIns="91425" tIns="91425" rIns="91425" bIns="91425" anchor="ctr" anchorCtr="0"/>
          <a:lstStyle>
            <a:lvl1pPr rtl="0">
              <a:spcBef>
                <a:spcPts val="0"/>
              </a:spcBef>
              <a:buClr>
                <a:schemeClr val="lt1"/>
              </a:buClr>
              <a:buSzPct val="100000"/>
              <a:defRPr sz="5400">
                <a:solidFill>
                  <a:schemeClr val="lt1"/>
                </a:solidFill>
              </a:defRPr>
            </a:lvl1pPr>
            <a:lvl2pPr rtl="0">
              <a:spcBef>
                <a:spcPts val="0"/>
              </a:spcBef>
              <a:buClr>
                <a:schemeClr val="lt1"/>
              </a:buClr>
              <a:buSzPct val="100000"/>
              <a:defRPr sz="5400">
                <a:solidFill>
                  <a:schemeClr val="lt1"/>
                </a:solidFill>
              </a:defRPr>
            </a:lvl2pPr>
            <a:lvl3pPr rtl="0">
              <a:spcBef>
                <a:spcPts val="0"/>
              </a:spcBef>
              <a:buClr>
                <a:schemeClr val="lt1"/>
              </a:buClr>
              <a:buSzPct val="100000"/>
              <a:defRPr sz="5400">
                <a:solidFill>
                  <a:schemeClr val="lt1"/>
                </a:solidFill>
              </a:defRPr>
            </a:lvl3pPr>
            <a:lvl4pPr rtl="0">
              <a:spcBef>
                <a:spcPts val="0"/>
              </a:spcBef>
              <a:buClr>
                <a:schemeClr val="lt1"/>
              </a:buClr>
              <a:buSzPct val="100000"/>
              <a:defRPr sz="5400">
                <a:solidFill>
                  <a:schemeClr val="lt1"/>
                </a:solidFill>
              </a:defRPr>
            </a:lvl4pPr>
            <a:lvl5pPr rtl="0">
              <a:spcBef>
                <a:spcPts val="0"/>
              </a:spcBef>
              <a:buClr>
                <a:schemeClr val="lt1"/>
              </a:buClr>
              <a:buSzPct val="100000"/>
              <a:defRPr sz="5400">
                <a:solidFill>
                  <a:schemeClr val="lt1"/>
                </a:solidFill>
              </a:defRPr>
            </a:lvl5pPr>
            <a:lvl6pPr rtl="0">
              <a:spcBef>
                <a:spcPts val="0"/>
              </a:spcBef>
              <a:buClr>
                <a:schemeClr val="lt1"/>
              </a:buClr>
              <a:buSzPct val="100000"/>
              <a:defRPr sz="5400">
                <a:solidFill>
                  <a:schemeClr val="lt1"/>
                </a:solidFill>
              </a:defRPr>
            </a:lvl6pPr>
            <a:lvl7pPr rtl="0">
              <a:spcBef>
                <a:spcPts val="0"/>
              </a:spcBef>
              <a:buClr>
                <a:schemeClr val="lt1"/>
              </a:buClr>
              <a:buSzPct val="100000"/>
              <a:defRPr sz="5400">
                <a:solidFill>
                  <a:schemeClr val="lt1"/>
                </a:solidFill>
              </a:defRPr>
            </a:lvl7pPr>
            <a:lvl8pPr rtl="0">
              <a:spcBef>
                <a:spcPts val="0"/>
              </a:spcBef>
              <a:buClr>
                <a:schemeClr val="lt1"/>
              </a:buClr>
              <a:buSzPct val="100000"/>
              <a:defRPr sz="5400">
                <a:solidFill>
                  <a:schemeClr val="lt1"/>
                </a:solidFill>
              </a:defRPr>
            </a:lvl8pPr>
            <a:lvl9pPr rtl="0">
              <a:spcBef>
                <a:spcPts val="0"/>
              </a:spcBef>
              <a:buClr>
                <a:schemeClr val="lt1"/>
              </a:buClr>
              <a:buSzPct val="100000"/>
              <a:defRPr sz="5400">
                <a:solidFill>
                  <a:schemeClr val="lt1"/>
                </a:solidFill>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0"/>
        <p:cNvGrpSpPr/>
        <p:nvPr/>
      </p:nvGrpSpPr>
      <p:grpSpPr>
        <a:xfrm>
          <a:off x="0" y="0"/>
          <a:ext cx="0" cy="0"/>
          <a:chOff x="0" y="0"/>
          <a:chExt cx="0" cy="0"/>
        </a:xfrm>
      </p:grpSpPr>
      <p:sp>
        <p:nvSpPr>
          <p:cNvPr id="41" name="Shape 41"/>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cxnSp>
        <p:nvCxnSpPr>
          <p:cNvPr id="42" name="Shape 42"/>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3" name="Shape 43"/>
          <p:cNvSpPr txBox="1">
            <a:spLocks noGrp="1"/>
          </p:cNvSpPr>
          <p:nvPr>
            <p:ph type="title"/>
          </p:nvPr>
        </p:nvSpPr>
        <p:spPr>
          <a:xfrm>
            <a:off x="265500" y="1078750"/>
            <a:ext cx="4045199" cy="1789200"/>
          </a:xfrm>
          <a:prstGeom prst="rect">
            <a:avLst/>
          </a:prstGeom>
        </p:spPr>
        <p:txBody>
          <a:bodyPr lIns="91425" tIns="91425" rIns="91425" bIns="91425" anchor="b" anchorCtr="0"/>
          <a:lstStyle>
            <a:lvl1pPr algn="ctr" rtl="0">
              <a:spcBef>
                <a:spcPts val="0"/>
              </a:spcBef>
              <a:buClr>
                <a:schemeClr val="lt1"/>
              </a:buClr>
              <a:buSzPct val="100000"/>
              <a:defRPr sz="4600">
                <a:solidFill>
                  <a:schemeClr val="lt1"/>
                </a:solidFill>
              </a:defRPr>
            </a:lvl1pPr>
            <a:lvl2pPr algn="ctr" rtl="0">
              <a:spcBef>
                <a:spcPts val="0"/>
              </a:spcBef>
              <a:buClr>
                <a:schemeClr val="lt1"/>
              </a:buClr>
              <a:buSzPct val="100000"/>
              <a:defRPr sz="4600">
                <a:solidFill>
                  <a:schemeClr val="lt1"/>
                </a:solidFill>
              </a:defRPr>
            </a:lvl2pPr>
            <a:lvl3pPr algn="ctr" rtl="0">
              <a:spcBef>
                <a:spcPts val="0"/>
              </a:spcBef>
              <a:buClr>
                <a:schemeClr val="lt1"/>
              </a:buClr>
              <a:buSzPct val="100000"/>
              <a:defRPr sz="4600">
                <a:solidFill>
                  <a:schemeClr val="lt1"/>
                </a:solidFill>
              </a:defRPr>
            </a:lvl3pPr>
            <a:lvl4pPr algn="ctr" rtl="0">
              <a:spcBef>
                <a:spcPts val="0"/>
              </a:spcBef>
              <a:buClr>
                <a:schemeClr val="lt1"/>
              </a:buClr>
              <a:buSzPct val="100000"/>
              <a:defRPr sz="4600">
                <a:solidFill>
                  <a:schemeClr val="lt1"/>
                </a:solidFill>
              </a:defRPr>
            </a:lvl4pPr>
            <a:lvl5pPr algn="ctr" rtl="0">
              <a:spcBef>
                <a:spcPts val="0"/>
              </a:spcBef>
              <a:buClr>
                <a:schemeClr val="lt1"/>
              </a:buClr>
              <a:buSzPct val="100000"/>
              <a:defRPr sz="4600">
                <a:solidFill>
                  <a:schemeClr val="lt1"/>
                </a:solidFill>
              </a:defRPr>
            </a:lvl5pPr>
            <a:lvl6pPr algn="ctr" rtl="0">
              <a:spcBef>
                <a:spcPts val="0"/>
              </a:spcBef>
              <a:buClr>
                <a:schemeClr val="lt1"/>
              </a:buClr>
              <a:buSzPct val="100000"/>
              <a:defRPr sz="4600">
                <a:solidFill>
                  <a:schemeClr val="lt1"/>
                </a:solidFill>
              </a:defRPr>
            </a:lvl6pPr>
            <a:lvl7pPr algn="ctr" rtl="0">
              <a:spcBef>
                <a:spcPts val="0"/>
              </a:spcBef>
              <a:buClr>
                <a:schemeClr val="lt1"/>
              </a:buClr>
              <a:buSzPct val="100000"/>
              <a:defRPr sz="4600">
                <a:solidFill>
                  <a:schemeClr val="lt1"/>
                </a:solidFill>
              </a:defRPr>
            </a:lvl7pPr>
            <a:lvl8pPr algn="ctr" rtl="0">
              <a:spcBef>
                <a:spcPts val="0"/>
              </a:spcBef>
              <a:buClr>
                <a:schemeClr val="lt1"/>
              </a:buClr>
              <a:buSzPct val="100000"/>
              <a:defRPr sz="4600">
                <a:solidFill>
                  <a:schemeClr val="lt1"/>
                </a:solidFill>
              </a:defRPr>
            </a:lvl8pPr>
            <a:lvl9pPr algn="ctr" rtl="0">
              <a:spcBef>
                <a:spcPts val="0"/>
              </a:spcBef>
              <a:buClr>
                <a:schemeClr val="lt1"/>
              </a:buClr>
              <a:buSzPct val="100000"/>
              <a:defRPr sz="4600">
                <a:solidFill>
                  <a:schemeClr val="lt1"/>
                </a:solidFill>
              </a:defRPr>
            </a:lvl9pPr>
          </a:lstStyle>
          <a:p>
            <a:endParaRPr/>
          </a:p>
        </p:txBody>
      </p:sp>
      <p:sp>
        <p:nvSpPr>
          <p:cNvPr id="44" name="Shape 44"/>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algn="ctr" rtl="0">
              <a:lnSpc>
                <a:spcPct val="100000"/>
              </a:lnSpc>
              <a:spcBef>
                <a:spcPts val="0"/>
              </a:spcBef>
              <a:spcAft>
                <a:spcPts val="0"/>
              </a:spcAft>
              <a:buClr>
                <a:schemeClr val="lt1"/>
              </a:buClr>
              <a:buSzPct val="100000"/>
              <a:buNone/>
              <a:defRPr sz="1900">
                <a:solidFill>
                  <a:schemeClr val="lt1"/>
                </a:solidFill>
              </a:defRPr>
            </a:lvl1pPr>
            <a:lvl2pPr algn="ctr" rtl="0">
              <a:lnSpc>
                <a:spcPct val="100000"/>
              </a:lnSpc>
              <a:spcBef>
                <a:spcPts val="0"/>
              </a:spcBef>
              <a:spcAft>
                <a:spcPts val="0"/>
              </a:spcAft>
              <a:buClr>
                <a:schemeClr val="lt1"/>
              </a:buClr>
              <a:buSzPct val="100000"/>
              <a:buNone/>
              <a:defRPr sz="1900">
                <a:solidFill>
                  <a:schemeClr val="lt1"/>
                </a:solidFill>
              </a:defRPr>
            </a:lvl2pPr>
            <a:lvl3pPr algn="ctr" rtl="0">
              <a:lnSpc>
                <a:spcPct val="100000"/>
              </a:lnSpc>
              <a:spcBef>
                <a:spcPts val="0"/>
              </a:spcBef>
              <a:spcAft>
                <a:spcPts val="0"/>
              </a:spcAft>
              <a:buClr>
                <a:schemeClr val="lt1"/>
              </a:buClr>
              <a:buSzPct val="100000"/>
              <a:buNone/>
              <a:defRPr sz="1900">
                <a:solidFill>
                  <a:schemeClr val="lt1"/>
                </a:solidFill>
              </a:defRPr>
            </a:lvl3pPr>
            <a:lvl4pPr algn="ctr" rtl="0">
              <a:lnSpc>
                <a:spcPct val="100000"/>
              </a:lnSpc>
              <a:spcBef>
                <a:spcPts val="0"/>
              </a:spcBef>
              <a:spcAft>
                <a:spcPts val="0"/>
              </a:spcAft>
              <a:buClr>
                <a:schemeClr val="lt1"/>
              </a:buClr>
              <a:buSzPct val="100000"/>
              <a:buNone/>
              <a:defRPr sz="1900">
                <a:solidFill>
                  <a:schemeClr val="lt1"/>
                </a:solidFill>
              </a:defRPr>
            </a:lvl4pPr>
            <a:lvl5pPr algn="ctr" rtl="0">
              <a:lnSpc>
                <a:spcPct val="100000"/>
              </a:lnSpc>
              <a:spcBef>
                <a:spcPts val="0"/>
              </a:spcBef>
              <a:spcAft>
                <a:spcPts val="0"/>
              </a:spcAft>
              <a:buClr>
                <a:schemeClr val="lt1"/>
              </a:buClr>
              <a:buSzPct val="100000"/>
              <a:buNone/>
              <a:defRPr sz="1900">
                <a:solidFill>
                  <a:schemeClr val="lt1"/>
                </a:solidFill>
              </a:defRPr>
            </a:lvl5pPr>
            <a:lvl6pPr algn="ctr" rtl="0">
              <a:lnSpc>
                <a:spcPct val="100000"/>
              </a:lnSpc>
              <a:spcBef>
                <a:spcPts val="0"/>
              </a:spcBef>
              <a:spcAft>
                <a:spcPts val="0"/>
              </a:spcAft>
              <a:buClr>
                <a:schemeClr val="lt1"/>
              </a:buClr>
              <a:buSzPct val="100000"/>
              <a:buNone/>
              <a:defRPr sz="1900">
                <a:solidFill>
                  <a:schemeClr val="lt1"/>
                </a:solidFill>
              </a:defRPr>
            </a:lvl6pPr>
            <a:lvl7pPr algn="ctr" rtl="0">
              <a:lnSpc>
                <a:spcPct val="100000"/>
              </a:lnSpc>
              <a:spcBef>
                <a:spcPts val="0"/>
              </a:spcBef>
              <a:spcAft>
                <a:spcPts val="0"/>
              </a:spcAft>
              <a:buClr>
                <a:schemeClr val="lt1"/>
              </a:buClr>
              <a:buSzPct val="100000"/>
              <a:buNone/>
              <a:defRPr sz="1900">
                <a:solidFill>
                  <a:schemeClr val="lt1"/>
                </a:solidFill>
              </a:defRPr>
            </a:lvl7pPr>
            <a:lvl8pPr algn="ctr" rtl="0">
              <a:lnSpc>
                <a:spcPct val="100000"/>
              </a:lnSpc>
              <a:spcBef>
                <a:spcPts val="0"/>
              </a:spcBef>
              <a:spcAft>
                <a:spcPts val="0"/>
              </a:spcAft>
              <a:buClr>
                <a:schemeClr val="lt1"/>
              </a:buClr>
              <a:buSzPct val="100000"/>
              <a:buNone/>
              <a:defRPr sz="1900">
                <a:solidFill>
                  <a:schemeClr val="lt1"/>
                </a:solidFill>
              </a:defRPr>
            </a:lvl8pPr>
            <a:lvl9pPr algn="ctr" rtl="0">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5" name="Shape 45"/>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rt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rtl="0">
              <a:spcBef>
                <a:spcPts val="0"/>
              </a:spcBef>
              <a:buClr>
                <a:schemeClr val="dk2"/>
              </a:buClr>
              <a:buSzPct val="100000"/>
              <a:buFont typeface="Oswald"/>
              <a:buNone/>
              <a:defRPr sz="3000">
                <a:solidFill>
                  <a:schemeClr val="dk2"/>
                </a:solidFill>
                <a:latin typeface="Oswald"/>
                <a:ea typeface="Oswald"/>
                <a:cs typeface="Oswald"/>
                <a:sym typeface="Oswald"/>
              </a:defRPr>
            </a:lvl1pPr>
            <a:lvl2pPr rtl="0">
              <a:spcBef>
                <a:spcPts val="0"/>
              </a:spcBef>
              <a:buClr>
                <a:schemeClr val="dk2"/>
              </a:buClr>
              <a:buSzPct val="100000"/>
              <a:buFont typeface="Oswald"/>
              <a:buNone/>
              <a:defRPr sz="3000">
                <a:solidFill>
                  <a:schemeClr val="dk2"/>
                </a:solidFill>
                <a:latin typeface="Oswald"/>
                <a:ea typeface="Oswald"/>
                <a:cs typeface="Oswald"/>
                <a:sym typeface="Oswald"/>
              </a:defRPr>
            </a:lvl2pPr>
            <a:lvl3pPr rtl="0">
              <a:spcBef>
                <a:spcPts val="0"/>
              </a:spcBef>
              <a:buClr>
                <a:schemeClr val="dk2"/>
              </a:buClr>
              <a:buSzPct val="100000"/>
              <a:buFont typeface="Oswald"/>
              <a:buNone/>
              <a:defRPr sz="3000">
                <a:solidFill>
                  <a:schemeClr val="dk2"/>
                </a:solidFill>
                <a:latin typeface="Oswald"/>
                <a:ea typeface="Oswald"/>
                <a:cs typeface="Oswald"/>
                <a:sym typeface="Oswald"/>
              </a:defRPr>
            </a:lvl3pPr>
            <a:lvl4pPr rtl="0">
              <a:spcBef>
                <a:spcPts val="0"/>
              </a:spcBef>
              <a:buClr>
                <a:schemeClr val="dk2"/>
              </a:buClr>
              <a:buSzPct val="100000"/>
              <a:buFont typeface="Oswald"/>
              <a:buNone/>
              <a:defRPr sz="3000">
                <a:solidFill>
                  <a:schemeClr val="dk2"/>
                </a:solidFill>
                <a:latin typeface="Oswald"/>
                <a:ea typeface="Oswald"/>
                <a:cs typeface="Oswald"/>
                <a:sym typeface="Oswald"/>
              </a:defRPr>
            </a:lvl4pPr>
            <a:lvl5pPr rtl="0">
              <a:spcBef>
                <a:spcPts val="0"/>
              </a:spcBef>
              <a:buClr>
                <a:schemeClr val="dk2"/>
              </a:buClr>
              <a:buSzPct val="100000"/>
              <a:buFont typeface="Oswald"/>
              <a:buNone/>
              <a:defRPr sz="3000">
                <a:solidFill>
                  <a:schemeClr val="dk2"/>
                </a:solidFill>
                <a:latin typeface="Oswald"/>
                <a:ea typeface="Oswald"/>
                <a:cs typeface="Oswald"/>
                <a:sym typeface="Oswald"/>
              </a:defRPr>
            </a:lvl5pPr>
            <a:lvl6pPr rtl="0">
              <a:spcBef>
                <a:spcPts val="0"/>
              </a:spcBef>
              <a:buClr>
                <a:schemeClr val="dk2"/>
              </a:buClr>
              <a:buSzPct val="100000"/>
              <a:buFont typeface="Oswald"/>
              <a:buNone/>
              <a:defRPr sz="3000">
                <a:solidFill>
                  <a:schemeClr val="dk2"/>
                </a:solidFill>
                <a:latin typeface="Oswald"/>
                <a:ea typeface="Oswald"/>
                <a:cs typeface="Oswald"/>
                <a:sym typeface="Oswald"/>
              </a:defRPr>
            </a:lvl6pPr>
            <a:lvl7pPr rtl="0">
              <a:spcBef>
                <a:spcPts val="0"/>
              </a:spcBef>
              <a:buClr>
                <a:schemeClr val="dk2"/>
              </a:buClr>
              <a:buSzPct val="100000"/>
              <a:buFont typeface="Oswald"/>
              <a:buNone/>
              <a:defRPr sz="3000">
                <a:solidFill>
                  <a:schemeClr val="dk2"/>
                </a:solidFill>
                <a:latin typeface="Oswald"/>
                <a:ea typeface="Oswald"/>
                <a:cs typeface="Oswald"/>
                <a:sym typeface="Oswald"/>
              </a:defRPr>
            </a:lvl7pPr>
            <a:lvl8pPr rtl="0">
              <a:spcBef>
                <a:spcPts val="0"/>
              </a:spcBef>
              <a:buClr>
                <a:schemeClr val="dk2"/>
              </a:buClr>
              <a:buSzPct val="100000"/>
              <a:buFont typeface="Oswald"/>
              <a:buNone/>
              <a:defRPr sz="3000">
                <a:solidFill>
                  <a:schemeClr val="dk2"/>
                </a:solidFill>
                <a:latin typeface="Oswald"/>
                <a:ea typeface="Oswald"/>
                <a:cs typeface="Oswald"/>
                <a:sym typeface="Oswald"/>
              </a:defRPr>
            </a:lvl8pPr>
            <a:lvl9pPr rtl="0">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6" name="Shape 6"/>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rt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rtl="0">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0" y="0"/>
            <a:ext cx="9144000" cy="3197100"/>
          </a:xfrm>
          <a:prstGeom prst="rect">
            <a:avLst/>
          </a:prstGeom>
          <a:solidFill>
            <a:srgbClr val="1155CC"/>
          </a:solidFill>
        </p:spPr>
        <p:txBody>
          <a:bodyPr lIns="91425" tIns="91425" rIns="91425" bIns="91425" anchor="b" anchorCtr="0">
            <a:noAutofit/>
          </a:bodyPr>
          <a:lstStyle/>
          <a:p>
            <a:pPr>
              <a:spcBef>
                <a:spcPts val="0"/>
              </a:spcBef>
              <a:buNone/>
            </a:pPr>
            <a:r>
              <a:rPr lang="en"/>
              <a:t>Hydroelectric Desalination: The Solution to India’s Water Crisis</a:t>
            </a:r>
          </a:p>
        </p:txBody>
      </p:sp>
      <p:sp>
        <p:nvSpPr>
          <p:cNvPr id="62" name="Shape 62"/>
          <p:cNvSpPr txBox="1">
            <a:spLocks noGrp="1"/>
          </p:cNvSpPr>
          <p:nvPr>
            <p:ph type="subTitle" idx="1"/>
          </p:nvPr>
        </p:nvSpPr>
        <p:spPr>
          <a:xfrm>
            <a:off x="430800" y="3541875"/>
            <a:ext cx="8282399" cy="1260599"/>
          </a:xfrm>
          <a:prstGeom prst="rect">
            <a:avLst/>
          </a:prstGeom>
        </p:spPr>
        <p:txBody>
          <a:bodyPr lIns="91425" tIns="91425" rIns="91425" bIns="91425" anchor="ctr" anchorCtr="0">
            <a:noAutofit/>
          </a:bodyPr>
          <a:lstStyle/>
          <a:p>
            <a:pPr>
              <a:spcBef>
                <a:spcPts val="0"/>
              </a:spcBef>
              <a:buNone/>
            </a:pPr>
            <a:r>
              <a:rPr lang="en"/>
              <a:t>by Andy Hazelnis, Philip Tschepik, and Anastasia Tsimberlidis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30800" y="1889700"/>
            <a:ext cx="8282399" cy="15165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txBox="1">
            <a:spLocks noGrp="1"/>
          </p:cNvSpPr>
          <p:nvPr>
            <p:ph type="title" idx="2"/>
          </p:nvPr>
        </p:nvSpPr>
        <p:spPr>
          <a:xfrm>
            <a:off x="0" y="1573300"/>
            <a:ext cx="9144000" cy="2056200"/>
          </a:xfrm>
          <a:prstGeom prst="rect">
            <a:avLst/>
          </a:prstGeom>
          <a:solidFill>
            <a:srgbClr val="1155CC"/>
          </a:solidFill>
        </p:spPr>
        <p:txBody>
          <a:bodyPr lIns="91425" tIns="91425" rIns="91425" bIns="91425" anchor="ctr" anchorCtr="0">
            <a:noAutofit/>
          </a:bodyPr>
          <a:lstStyle/>
          <a:p>
            <a:pPr lvl="0" algn="ctr" rtl="0">
              <a:spcBef>
                <a:spcPts val="0"/>
              </a:spcBef>
              <a:buNone/>
            </a:pPr>
            <a:r>
              <a:rPr lang="en" sz="4000" dirty="0" smtClean="0">
                <a:solidFill>
                  <a:schemeClr val="bg1"/>
                </a:solidFill>
              </a:rPr>
              <a:t>Challenges</a:t>
            </a:r>
            <a:endParaRPr lang="en" sz="4000" dirty="0">
              <a:solidFill>
                <a:schemeClr val="bg1"/>
              </a:solidFil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n"/>
              <a:t>Potential Concerns </a:t>
            </a:r>
          </a:p>
        </p:txBody>
      </p:sp>
      <p:sp>
        <p:nvSpPr>
          <p:cNvPr id="125" name="Shape 125"/>
          <p:cNvSpPr txBox="1">
            <a:spLocks noGrp="1"/>
          </p:cNvSpPr>
          <p:nvPr>
            <p:ph type="body" idx="1"/>
          </p:nvPr>
        </p:nvSpPr>
        <p:spPr>
          <a:xfrm>
            <a:off x="96925" y="1555700"/>
            <a:ext cx="3572100" cy="3099900"/>
          </a:xfrm>
          <a:prstGeom prst="rect">
            <a:avLst/>
          </a:prstGeom>
        </p:spPr>
        <p:txBody>
          <a:bodyPr lIns="91425" tIns="91425" rIns="91425" bIns="91425" anchor="t" anchorCtr="0">
            <a:noAutofit/>
          </a:bodyPr>
          <a:lstStyle/>
          <a:p>
            <a:pPr marL="457200" lvl="0" indent="-228600" rtl="0">
              <a:spcBef>
                <a:spcPts val="0"/>
              </a:spcBef>
              <a:buFont typeface="Arial"/>
            </a:pPr>
            <a:r>
              <a:rPr lang="en">
                <a:latin typeface="Arial"/>
                <a:ea typeface="Arial"/>
                <a:cs typeface="Arial"/>
                <a:sym typeface="Arial"/>
              </a:rPr>
              <a:t>Environmental Challenges</a:t>
            </a:r>
          </a:p>
          <a:p>
            <a:pPr marL="0" lvl="0" indent="0" rtl="0">
              <a:spcBef>
                <a:spcPts val="0"/>
              </a:spcBef>
              <a:buNone/>
            </a:pPr>
            <a:endParaRPr>
              <a:latin typeface="Arial"/>
              <a:ea typeface="Arial"/>
              <a:cs typeface="Arial"/>
              <a:sym typeface="Arial"/>
            </a:endParaRPr>
          </a:p>
          <a:p>
            <a:pPr marL="457200" lvl="0" indent="-228600" rtl="0">
              <a:spcBef>
                <a:spcPts val="0"/>
              </a:spcBef>
              <a:buFont typeface="Arial"/>
            </a:pPr>
            <a:r>
              <a:rPr lang="en">
                <a:latin typeface="Arial"/>
                <a:ea typeface="Arial"/>
                <a:cs typeface="Arial"/>
                <a:sym typeface="Arial"/>
              </a:rPr>
              <a:t>Political Challenges</a:t>
            </a:r>
          </a:p>
          <a:p>
            <a:pPr marL="457200" lvl="0" indent="0">
              <a:spcBef>
                <a:spcPts val="0"/>
              </a:spcBef>
              <a:buNone/>
            </a:pPr>
            <a:endParaRPr>
              <a:latin typeface="Arial"/>
              <a:ea typeface="Arial"/>
              <a:cs typeface="Arial"/>
              <a:sym typeface="Arial"/>
            </a:endParaRPr>
          </a:p>
        </p:txBody>
      </p:sp>
      <p:graphicFrame>
        <p:nvGraphicFramePr>
          <p:cNvPr id="126" name="Shape 126"/>
          <p:cNvGraphicFramePr/>
          <p:nvPr/>
        </p:nvGraphicFramePr>
        <p:xfrm>
          <a:off x="4186625" y="844822"/>
          <a:ext cx="4491675" cy="3261210"/>
        </p:xfrm>
        <a:graphic>
          <a:graphicData uri="http://schemas.openxmlformats.org/drawingml/2006/table">
            <a:tbl>
              <a:tblPr>
                <a:noFill/>
                <a:tableStyleId>{F49FA58D-CE4C-4FA6-92DA-03EA5701F4F2}</a:tableStyleId>
              </a:tblPr>
              <a:tblGrid>
                <a:gridCol w="1497225"/>
                <a:gridCol w="1497225"/>
                <a:gridCol w="1497225"/>
              </a:tblGrid>
              <a:tr h="730750">
                <a:tc>
                  <a:txBody>
                    <a:bodyPr/>
                    <a:lstStyle/>
                    <a:p>
                      <a:pPr>
                        <a:spcBef>
                          <a:spcPts val="0"/>
                        </a:spcBef>
                        <a:buNone/>
                      </a:pPr>
                      <a:r>
                        <a:rPr lang="en" i="1"/>
                        <a:t>World Bank Country Frontier: India </a:t>
                      </a:r>
                    </a:p>
                  </a:txBody>
                  <a:tcPr marL="91425" marR="91425" marT="91425" marB="91425">
                    <a:solidFill>
                      <a:srgbClr val="9FC5E8"/>
                    </a:solidFill>
                  </a:tcPr>
                </a:tc>
                <a:tc>
                  <a:txBody>
                    <a:bodyPr/>
                    <a:lstStyle/>
                    <a:p>
                      <a:pPr algn="ctr">
                        <a:spcBef>
                          <a:spcPts val="0"/>
                        </a:spcBef>
                        <a:buNone/>
                      </a:pPr>
                      <a:r>
                        <a:rPr lang="en" b="1"/>
                        <a:t>Rank (1-189)</a:t>
                      </a:r>
                    </a:p>
                  </a:txBody>
                  <a:tcPr marL="91425" marR="91425" marT="91425" marB="91425" anchor="ctr">
                    <a:solidFill>
                      <a:srgbClr val="9FC5E8"/>
                    </a:solidFill>
                  </a:tcPr>
                </a:tc>
                <a:tc>
                  <a:txBody>
                    <a:bodyPr/>
                    <a:lstStyle/>
                    <a:p>
                      <a:pPr algn="ctr">
                        <a:spcBef>
                          <a:spcPts val="0"/>
                        </a:spcBef>
                        <a:buNone/>
                      </a:pPr>
                      <a:r>
                        <a:rPr lang="en" b="1"/>
                        <a:t>Overall Distance to Frontier Score (1-100)</a:t>
                      </a:r>
                    </a:p>
                  </a:txBody>
                  <a:tcPr marL="91425" marR="91425" marT="91425" marB="91425">
                    <a:solidFill>
                      <a:srgbClr val="9FC5E8"/>
                    </a:solidFill>
                  </a:tcPr>
                </a:tc>
              </a:tr>
              <a:tr h="542050">
                <a:tc>
                  <a:txBody>
                    <a:bodyPr/>
                    <a:lstStyle/>
                    <a:p>
                      <a:pPr>
                        <a:spcBef>
                          <a:spcPts val="0"/>
                        </a:spcBef>
                        <a:buNone/>
                      </a:pPr>
                      <a:r>
                        <a:rPr lang="en" b="1"/>
                        <a:t>Ease of Doing Business</a:t>
                      </a:r>
                    </a:p>
                  </a:txBody>
                  <a:tcPr marL="91425" marR="91425" marT="91425" marB="91425">
                    <a:solidFill>
                      <a:srgbClr val="9FC5E8"/>
                    </a:solidFill>
                  </a:tcPr>
                </a:tc>
                <a:tc>
                  <a:txBody>
                    <a:bodyPr/>
                    <a:lstStyle/>
                    <a:p>
                      <a:pPr algn="ctr">
                        <a:spcBef>
                          <a:spcPts val="0"/>
                        </a:spcBef>
                        <a:buNone/>
                      </a:pPr>
                      <a:r>
                        <a:rPr lang="en"/>
                        <a:t>142</a:t>
                      </a:r>
                    </a:p>
                  </a:txBody>
                  <a:tcPr marL="91425" marR="91425" marT="91425" marB="91425"/>
                </a:tc>
                <a:tc>
                  <a:txBody>
                    <a:bodyPr/>
                    <a:lstStyle/>
                    <a:p>
                      <a:pPr algn="ctr">
                        <a:spcBef>
                          <a:spcPts val="0"/>
                        </a:spcBef>
                        <a:buNone/>
                      </a:pPr>
                      <a:r>
                        <a:rPr lang="en"/>
                        <a:t>54</a:t>
                      </a:r>
                    </a:p>
                  </a:txBody>
                  <a:tcPr marL="91425" marR="91425" marT="91425" marB="91425"/>
                </a:tc>
              </a:tr>
              <a:tr h="353350">
                <a:tc>
                  <a:txBody>
                    <a:bodyPr/>
                    <a:lstStyle/>
                    <a:p>
                      <a:pPr>
                        <a:spcBef>
                          <a:spcPts val="0"/>
                        </a:spcBef>
                        <a:buNone/>
                      </a:pPr>
                      <a:r>
                        <a:rPr lang="en" b="1"/>
                        <a:t>Getting Electricity</a:t>
                      </a:r>
                    </a:p>
                  </a:txBody>
                  <a:tcPr marL="91425" marR="91425" marT="91425" marB="91425">
                    <a:solidFill>
                      <a:srgbClr val="9FC5E8"/>
                    </a:solidFill>
                  </a:tcPr>
                </a:tc>
                <a:tc>
                  <a:txBody>
                    <a:bodyPr/>
                    <a:lstStyle/>
                    <a:p>
                      <a:pPr algn="ctr">
                        <a:spcBef>
                          <a:spcPts val="0"/>
                        </a:spcBef>
                        <a:buNone/>
                      </a:pPr>
                      <a:r>
                        <a:rPr lang="en"/>
                        <a:t>137</a:t>
                      </a:r>
                    </a:p>
                  </a:txBody>
                  <a:tcPr marL="91425" marR="91425" marT="91425" marB="91425"/>
                </a:tc>
                <a:tc>
                  <a:txBody>
                    <a:bodyPr/>
                    <a:lstStyle/>
                    <a:p>
                      <a:pPr algn="ctr">
                        <a:spcBef>
                          <a:spcPts val="0"/>
                        </a:spcBef>
                        <a:buNone/>
                      </a:pPr>
                      <a:r>
                        <a:rPr lang="en"/>
                        <a:t>63.1</a:t>
                      </a:r>
                    </a:p>
                  </a:txBody>
                  <a:tcPr marL="91425" marR="91425" marT="91425" marB="91425"/>
                </a:tc>
              </a:tr>
              <a:tr h="353350">
                <a:tc>
                  <a:txBody>
                    <a:bodyPr/>
                    <a:lstStyle/>
                    <a:p>
                      <a:pPr>
                        <a:spcBef>
                          <a:spcPts val="0"/>
                        </a:spcBef>
                        <a:buNone/>
                      </a:pPr>
                      <a:r>
                        <a:rPr lang="en" b="1"/>
                        <a:t>Getting Credit</a:t>
                      </a:r>
                    </a:p>
                  </a:txBody>
                  <a:tcPr marL="91425" marR="91425" marT="91425" marB="91425">
                    <a:solidFill>
                      <a:srgbClr val="9FC5E8"/>
                    </a:solidFill>
                  </a:tcPr>
                </a:tc>
                <a:tc>
                  <a:txBody>
                    <a:bodyPr/>
                    <a:lstStyle/>
                    <a:p>
                      <a:pPr algn="ctr">
                        <a:spcBef>
                          <a:spcPts val="0"/>
                        </a:spcBef>
                        <a:buNone/>
                      </a:pPr>
                      <a:r>
                        <a:rPr lang="en"/>
                        <a:t>36</a:t>
                      </a:r>
                    </a:p>
                  </a:txBody>
                  <a:tcPr marL="91425" marR="91425" marT="91425" marB="91425"/>
                </a:tc>
                <a:tc>
                  <a:txBody>
                    <a:bodyPr/>
                    <a:lstStyle/>
                    <a:p>
                      <a:pPr algn="ctr">
                        <a:spcBef>
                          <a:spcPts val="0"/>
                        </a:spcBef>
                        <a:buNone/>
                      </a:pPr>
                      <a:r>
                        <a:rPr lang="en"/>
                        <a:t>65</a:t>
                      </a:r>
                    </a:p>
                  </a:txBody>
                  <a:tcPr marL="91425" marR="91425" marT="91425" marB="91425"/>
                </a:tc>
              </a:tr>
              <a:tr h="542050">
                <a:tc>
                  <a:txBody>
                    <a:bodyPr/>
                    <a:lstStyle/>
                    <a:p>
                      <a:pPr>
                        <a:spcBef>
                          <a:spcPts val="0"/>
                        </a:spcBef>
                        <a:buNone/>
                      </a:pPr>
                      <a:r>
                        <a:rPr lang="en" b="1"/>
                        <a:t>Enforcing Contracts</a:t>
                      </a:r>
                    </a:p>
                  </a:txBody>
                  <a:tcPr marL="91425" marR="91425" marT="91425" marB="91425">
                    <a:solidFill>
                      <a:srgbClr val="9FC5E8"/>
                    </a:solidFill>
                  </a:tcPr>
                </a:tc>
                <a:tc>
                  <a:txBody>
                    <a:bodyPr/>
                    <a:lstStyle/>
                    <a:p>
                      <a:pPr algn="ctr">
                        <a:spcBef>
                          <a:spcPts val="0"/>
                        </a:spcBef>
                        <a:buNone/>
                      </a:pPr>
                      <a:r>
                        <a:rPr lang="en"/>
                        <a:t>186</a:t>
                      </a:r>
                    </a:p>
                  </a:txBody>
                  <a:tcPr marL="91425" marR="91425" marT="91425" marB="91425"/>
                </a:tc>
                <a:tc>
                  <a:txBody>
                    <a:bodyPr/>
                    <a:lstStyle/>
                    <a:p>
                      <a:pPr algn="ctr">
                        <a:spcBef>
                          <a:spcPts val="0"/>
                        </a:spcBef>
                        <a:buNone/>
                      </a:pPr>
                      <a:r>
                        <a:rPr lang="en"/>
                        <a:t>25.1</a:t>
                      </a:r>
                    </a:p>
                  </a:txBody>
                  <a:tcPr marL="91425" marR="91425" marT="91425" marB="91425"/>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30800" y="1889700"/>
            <a:ext cx="8282399" cy="1516500"/>
          </a:xfrm>
          <a:prstGeom prst="rect">
            <a:avLst/>
          </a:prstGeom>
        </p:spPr>
        <p:txBody>
          <a:bodyPr lIns="91425" tIns="91425" rIns="91425" bIns="91425" anchor="ctr" anchorCtr="0">
            <a:noAutofit/>
          </a:bodyPr>
          <a:lstStyle/>
          <a:p>
            <a:pPr>
              <a:spcBef>
                <a:spcPts val="0"/>
              </a:spcBef>
              <a:buNone/>
            </a:pPr>
            <a:endParaRPr/>
          </a:p>
        </p:txBody>
      </p:sp>
      <p:sp>
        <p:nvSpPr>
          <p:cNvPr id="132" name="Shape 132"/>
          <p:cNvSpPr txBox="1">
            <a:spLocks noGrp="1"/>
          </p:cNvSpPr>
          <p:nvPr>
            <p:ph type="title" idx="2"/>
          </p:nvPr>
        </p:nvSpPr>
        <p:spPr>
          <a:xfrm>
            <a:off x="0" y="1573300"/>
            <a:ext cx="9144000" cy="2056200"/>
          </a:xfrm>
          <a:prstGeom prst="rect">
            <a:avLst/>
          </a:prstGeom>
          <a:solidFill>
            <a:srgbClr val="1155CC"/>
          </a:solidFill>
        </p:spPr>
        <p:txBody>
          <a:bodyPr lIns="91425" tIns="91425" rIns="91425" bIns="91425" anchor="ctr" anchorCtr="0">
            <a:noAutofit/>
          </a:bodyPr>
          <a:lstStyle/>
          <a:p>
            <a:pPr lvl="0" algn="ctr" rtl="0">
              <a:spcBef>
                <a:spcPts val="0"/>
              </a:spcBef>
              <a:buNone/>
            </a:pPr>
            <a:r>
              <a:rPr lang="en" sz="4000" dirty="0">
                <a:solidFill>
                  <a:schemeClr val="bg1"/>
                </a:solidFill>
              </a:rPr>
              <a:t>Questions?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n"/>
              <a:t>Appendix </a:t>
            </a:r>
          </a:p>
        </p:txBody>
      </p:sp>
      <p:sp>
        <p:nvSpPr>
          <p:cNvPr id="138" name="Shape 138"/>
          <p:cNvSpPr txBox="1"/>
          <p:nvPr/>
        </p:nvSpPr>
        <p:spPr>
          <a:xfrm>
            <a:off x="260775" y="1436250"/>
            <a:ext cx="7831199" cy="1640999"/>
          </a:xfrm>
          <a:prstGeom prst="rect">
            <a:avLst/>
          </a:prstGeom>
          <a:noFill/>
          <a:ln>
            <a:noFill/>
          </a:ln>
        </p:spPr>
        <p:txBody>
          <a:bodyPr lIns="91425" tIns="91425" rIns="91425" bIns="91425" anchor="t" anchorCtr="0">
            <a:noAutofit/>
          </a:bodyPr>
          <a:lstStyle/>
          <a:p>
            <a:pPr rtl="0">
              <a:lnSpc>
                <a:spcPct val="200000"/>
              </a:lnSpc>
              <a:spcBef>
                <a:spcPts val="0"/>
              </a:spcBef>
              <a:buNone/>
            </a:pPr>
            <a:r>
              <a:rPr lang="en" sz="1200" b="1">
                <a:latin typeface="Times New Roman"/>
                <a:ea typeface="Times New Roman"/>
                <a:cs typeface="Times New Roman"/>
                <a:sym typeface="Times New Roman"/>
              </a:rPr>
              <a:t>Power </a:t>
            </a:r>
            <a:r>
              <a:rPr lang="en" sz="1200">
                <a:latin typeface="Times New Roman"/>
                <a:ea typeface="Times New Roman"/>
                <a:cs typeface="Times New Roman"/>
                <a:sym typeface="Times New Roman"/>
              </a:rPr>
              <a:t>= (10 feet) x (1271.33 cubic feet per second) x (0.98) / 11.8 =  1055.85 kilowatts </a:t>
            </a:r>
          </a:p>
          <a:p>
            <a:pPr rtl="0">
              <a:lnSpc>
                <a:spcPct val="200000"/>
              </a:lnSpc>
              <a:spcBef>
                <a:spcPts val="0"/>
              </a:spcBef>
              <a:buNone/>
            </a:pPr>
            <a:r>
              <a:rPr lang="en" sz="1200" b="1">
                <a:latin typeface="Times New Roman"/>
                <a:ea typeface="Times New Roman"/>
                <a:cs typeface="Times New Roman"/>
                <a:sym typeface="Times New Roman"/>
              </a:rPr>
              <a:t>Electric Energy</a:t>
            </a:r>
            <a:r>
              <a:rPr lang="en" sz="1200">
                <a:latin typeface="Times New Roman"/>
                <a:ea typeface="Times New Roman"/>
                <a:cs typeface="Times New Roman"/>
                <a:sym typeface="Times New Roman"/>
              </a:rPr>
              <a:t> = ( 1055.85 kilowatts) x (24 hours per day) x (365 days per year) = 9,249,246 kilowatt hours</a:t>
            </a:r>
          </a:p>
          <a:p>
            <a:pPr rtl="0">
              <a:lnSpc>
                <a:spcPct val="200000"/>
              </a:lnSpc>
              <a:spcBef>
                <a:spcPts val="0"/>
              </a:spcBef>
              <a:buNone/>
            </a:pPr>
            <a:r>
              <a:rPr lang="en" sz="1200" b="1">
                <a:latin typeface="Times New Roman"/>
                <a:ea typeface="Times New Roman"/>
                <a:cs typeface="Times New Roman"/>
                <a:sym typeface="Times New Roman"/>
              </a:rPr>
              <a:t>People Served</a:t>
            </a:r>
            <a:r>
              <a:rPr lang="en" sz="1200">
                <a:latin typeface="Times New Roman"/>
                <a:ea typeface="Times New Roman"/>
                <a:cs typeface="Times New Roman"/>
                <a:sym typeface="Times New Roman"/>
              </a:rPr>
              <a:t> = (9,249,246 kilowatts-hours) / (648  kilowatt-hours per person) = 14,274 people.</a:t>
            </a:r>
          </a:p>
          <a:p>
            <a:pPr rtl="0">
              <a:lnSpc>
                <a:spcPct val="200000"/>
              </a:lnSpc>
              <a:spcBef>
                <a:spcPts val="0"/>
              </a:spcBef>
              <a:buNone/>
            </a:pPr>
            <a:endParaRPr sz="1200">
              <a:latin typeface="Times New Roman"/>
              <a:ea typeface="Times New Roman"/>
              <a:cs typeface="Times New Roman"/>
              <a:sym typeface="Times New Roman"/>
            </a:endParaRPr>
          </a:p>
          <a:p>
            <a:pPr rtl="0">
              <a:lnSpc>
                <a:spcPct val="200000"/>
              </a:lnSpc>
              <a:spcBef>
                <a:spcPts val="0"/>
              </a:spcBef>
              <a:buNone/>
            </a:pPr>
            <a:r>
              <a:rPr lang="en" sz="1200">
                <a:latin typeface="Times New Roman"/>
                <a:ea typeface="Times New Roman"/>
                <a:cs typeface="Times New Roman"/>
                <a:sym typeface="Times New Roman"/>
              </a:rPr>
              <a:t>Gallon = .0038m</a:t>
            </a:r>
            <a:r>
              <a:rPr lang="en" sz="1200" baseline="30000">
                <a:latin typeface="Times New Roman"/>
                <a:ea typeface="Times New Roman"/>
                <a:cs typeface="Times New Roman"/>
                <a:sym typeface="Times New Roman"/>
              </a:rPr>
              <a:t>3 </a:t>
            </a:r>
          </a:p>
          <a:p>
            <a:pPr rtl="0">
              <a:lnSpc>
                <a:spcPct val="200000"/>
              </a:lnSpc>
              <a:spcBef>
                <a:spcPts val="0"/>
              </a:spcBef>
              <a:buNone/>
            </a:pPr>
            <a:endParaRPr b="1"/>
          </a:p>
        </p:txBody>
      </p:sp>
      <p:pic>
        <p:nvPicPr>
          <p:cNvPr id="139" name="Shape 139"/>
          <p:cNvPicPr preferRelativeResize="0"/>
          <p:nvPr/>
        </p:nvPicPr>
        <p:blipFill>
          <a:blip r:embed="rId3">
            <a:alphaModFix/>
          </a:blip>
          <a:stretch>
            <a:fillRect/>
          </a:stretch>
        </p:blipFill>
        <p:spPr>
          <a:xfrm>
            <a:off x="3898850" y="2760700"/>
            <a:ext cx="4933451" cy="22666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Shape 67"/>
          <p:cNvPicPr preferRelativeResize="0"/>
          <p:nvPr/>
        </p:nvPicPr>
        <p:blipFill>
          <a:blip r:embed="rId3">
            <a:alphaModFix/>
          </a:blip>
          <a:stretch>
            <a:fillRect/>
          </a:stretch>
        </p:blipFill>
        <p:spPr>
          <a:xfrm>
            <a:off x="3362337" y="1034800"/>
            <a:ext cx="2419324" cy="2880149"/>
          </a:xfrm>
          <a:prstGeom prst="rect">
            <a:avLst/>
          </a:prstGeom>
          <a:noFill/>
          <a:ln>
            <a:noFill/>
          </a:ln>
        </p:spPr>
      </p:pic>
      <p:sp>
        <p:nvSpPr>
          <p:cNvPr id="68" name="Shape 68"/>
          <p:cNvSpPr txBox="1"/>
          <p:nvPr/>
        </p:nvSpPr>
        <p:spPr>
          <a:xfrm>
            <a:off x="4899150" y="3063950"/>
            <a:ext cx="7749300" cy="904200"/>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n"/>
              <a:t>The Global Water Crisis: Spotlight India </a:t>
            </a:r>
          </a:p>
        </p:txBody>
      </p:sp>
      <p:sp>
        <p:nvSpPr>
          <p:cNvPr id="74" name="Shape 74"/>
          <p:cNvSpPr txBox="1">
            <a:spLocks noGrp="1"/>
          </p:cNvSpPr>
          <p:nvPr>
            <p:ph type="body" idx="1"/>
          </p:nvPr>
        </p:nvSpPr>
        <p:spPr>
          <a:xfrm>
            <a:off x="311700" y="1468825"/>
            <a:ext cx="4100100" cy="3473399"/>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latin typeface="Arial"/>
                <a:ea typeface="Arial"/>
                <a:cs typeface="Arial"/>
                <a:sym typeface="Arial"/>
              </a:rPr>
              <a:t>1B people </a:t>
            </a:r>
            <a:r>
              <a:rPr lang="en" b="1" dirty="0">
                <a:latin typeface="Arial"/>
                <a:ea typeface="Arial"/>
                <a:cs typeface="Arial"/>
                <a:sym typeface="Arial"/>
              </a:rPr>
              <a:t>lack access</a:t>
            </a:r>
            <a:r>
              <a:rPr lang="en" dirty="0">
                <a:latin typeface="Arial"/>
                <a:ea typeface="Arial"/>
                <a:cs typeface="Arial"/>
                <a:sym typeface="Arial"/>
              </a:rPr>
              <a:t> to drinking water</a:t>
            </a:r>
          </a:p>
          <a:p>
            <a:pPr marL="514350" lvl="0" indent="-285750" rtl="0">
              <a:spcBef>
                <a:spcPts val="0"/>
              </a:spcBef>
              <a:buFont typeface="Arial" panose="020B0604020202020204" pitchFamily="34" charset="0"/>
              <a:buChar char="•"/>
            </a:pPr>
            <a:r>
              <a:rPr lang="en" dirty="0">
                <a:latin typeface="Arial"/>
                <a:ea typeface="Arial"/>
                <a:cs typeface="Arial"/>
                <a:sym typeface="Arial"/>
              </a:rPr>
              <a:t>Water-related </a:t>
            </a:r>
            <a:r>
              <a:rPr lang="en" b="1" dirty="0">
                <a:latin typeface="Arial"/>
                <a:ea typeface="Arial"/>
                <a:cs typeface="Arial"/>
                <a:sym typeface="Arial"/>
              </a:rPr>
              <a:t>diseases </a:t>
            </a:r>
            <a:r>
              <a:rPr lang="en" dirty="0">
                <a:latin typeface="Arial"/>
                <a:ea typeface="Arial"/>
                <a:cs typeface="Arial"/>
                <a:sym typeface="Arial"/>
              </a:rPr>
              <a:t>- 21%</a:t>
            </a:r>
          </a:p>
          <a:p>
            <a:pPr marL="514350" lvl="0" indent="-285750" rtl="0">
              <a:spcBef>
                <a:spcPts val="0"/>
              </a:spcBef>
              <a:buFont typeface="Arial" panose="020B0604020202020204" pitchFamily="34" charset="0"/>
              <a:buChar char="•"/>
            </a:pPr>
            <a:r>
              <a:rPr lang="en" dirty="0">
                <a:latin typeface="Arial"/>
                <a:ea typeface="Arial"/>
                <a:cs typeface="Arial"/>
                <a:sym typeface="Arial"/>
              </a:rPr>
              <a:t>Lack of </a:t>
            </a:r>
            <a:r>
              <a:rPr lang="en" b="1" dirty="0">
                <a:latin typeface="Arial"/>
                <a:ea typeface="Arial"/>
                <a:cs typeface="Arial"/>
                <a:sym typeface="Arial"/>
              </a:rPr>
              <a:t>Traditional Sanitation</a:t>
            </a:r>
            <a:r>
              <a:rPr lang="en" dirty="0">
                <a:latin typeface="Arial"/>
                <a:ea typeface="Arial"/>
                <a:cs typeface="Arial"/>
                <a:sym typeface="Arial"/>
              </a:rPr>
              <a:t> - 33% of population</a:t>
            </a:r>
          </a:p>
          <a:p>
            <a:pPr marL="514350" lvl="0" indent="-285750" rtl="0">
              <a:spcBef>
                <a:spcPts val="0"/>
              </a:spcBef>
              <a:buFont typeface="Arial" panose="020B0604020202020204" pitchFamily="34" charset="0"/>
              <a:buChar char="•"/>
            </a:pPr>
            <a:r>
              <a:rPr lang="en" dirty="0">
                <a:latin typeface="Arial"/>
                <a:ea typeface="Arial"/>
                <a:cs typeface="Arial"/>
                <a:sym typeface="Arial"/>
              </a:rPr>
              <a:t>1.6 billion </a:t>
            </a:r>
            <a:r>
              <a:rPr lang="en" dirty="0" smtClean="0">
                <a:latin typeface="Arial"/>
                <a:ea typeface="Arial"/>
                <a:cs typeface="Arial"/>
                <a:sym typeface="Arial"/>
              </a:rPr>
              <a:t>by 2050</a:t>
            </a:r>
            <a:endParaRPr dirty="0">
              <a:latin typeface="Arial"/>
              <a:ea typeface="Arial"/>
              <a:cs typeface="Arial"/>
              <a:sym typeface="Arial"/>
            </a:endParaRPr>
          </a:p>
          <a:p>
            <a:pPr lvl="0" algn="ctr">
              <a:spcBef>
                <a:spcPts val="0"/>
              </a:spcBef>
              <a:buNone/>
            </a:pPr>
            <a:r>
              <a:rPr lang="en" b="1" dirty="0">
                <a:latin typeface="Arial"/>
                <a:ea typeface="Arial"/>
                <a:cs typeface="Arial"/>
                <a:sym typeface="Arial"/>
              </a:rPr>
              <a:t>Long-term availability of replenishable water resources</a:t>
            </a:r>
          </a:p>
        </p:txBody>
      </p:sp>
      <p:pic>
        <p:nvPicPr>
          <p:cNvPr id="75" name="Shape 75"/>
          <p:cNvPicPr preferRelativeResize="0"/>
          <p:nvPr/>
        </p:nvPicPr>
        <p:blipFill>
          <a:blip r:embed="rId3">
            <a:alphaModFix/>
          </a:blip>
          <a:stretch>
            <a:fillRect/>
          </a:stretch>
        </p:blipFill>
        <p:spPr>
          <a:xfrm>
            <a:off x="4341925" y="1591275"/>
            <a:ext cx="4568299" cy="28774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0" y="1573300"/>
            <a:ext cx="9144000" cy="2067300"/>
          </a:xfrm>
          <a:prstGeom prst="rect">
            <a:avLst/>
          </a:prstGeom>
          <a:solidFill>
            <a:srgbClr val="1155CC"/>
          </a:solidFill>
        </p:spPr>
        <p:txBody>
          <a:bodyPr lIns="91425" tIns="91425" rIns="91425" bIns="91425" anchor="ctr" anchorCtr="0">
            <a:noAutofit/>
          </a:bodyPr>
          <a:lstStyle/>
          <a:p>
            <a:pPr>
              <a:spcBef>
                <a:spcPts val="0"/>
              </a:spcBef>
              <a:buNone/>
            </a:pPr>
            <a:r>
              <a:rPr lang="en"/>
              <a:t>Hydroelectric Desalination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n"/>
              <a:t>How It Works	</a:t>
            </a:r>
          </a:p>
        </p:txBody>
      </p:sp>
      <p:pic>
        <p:nvPicPr>
          <p:cNvPr id="86" name="Shape 86"/>
          <p:cNvPicPr preferRelativeResize="0"/>
          <p:nvPr/>
        </p:nvPicPr>
        <p:blipFill>
          <a:blip r:embed="rId3">
            <a:alphaModFix/>
          </a:blip>
          <a:stretch>
            <a:fillRect/>
          </a:stretch>
        </p:blipFill>
        <p:spPr>
          <a:xfrm>
            <a:off x="311700" y="1902575"/>
            <a:ext cx="2916224" cy="1783775"/>
          </a:xfrm>
          <a:prstGeom prst="rect">
            <a:avLst/>
          </a:prstGeom>
          <a:noFill/>
          <a:ln>
            <a:noFill/>
          </a:ln>
        </p:spPr>
      </p:pic>
      <p:pic>
        <p:nvPicPr>
          <p:cNvPr id="87" name="Shape 87"/>
          <p:cNvPicPr preferRelativeResize="0"/>
          <p:nvPr/>
        </p:nvPicPr>
        <p:blipFill rotWithShape="1">
          <a:blip r:embed="rId4">
            <a:alphaModFix/>
          </a:blip>
          <a:srcRect b="10849"/>
          <a:stretch/>
        </p:blipFill>
        <p:spPr>
          <a:xfrm>
            <a:off x="5603275" y="1611237"/>
            <a:ext cx="3293000" cy="2198124"/>
          </a:xfrm>
          <a:prstGeom prst="rect">
            <a:avLst/>
          </a:prstGeom>
          <a:noFill/>
          <a:ln>
            <a:noFill/>
          </a:ln>
        </p:spPr>
      </p:pic>
      <p:pic>
        <p:nvPicPr>
          <p:cNvPr id="88" name="Shape 88"/>
          <p:cNvPicPr preferRelativeResize="0"/>
          <p:nvPr/>
        </p:nvPicPr>
        <p:blipFill rotWithShape="1">
          <a:blip r:embed="rId5">
            <a:alphaModFix/>
          </a:blip>
          <a:srcRect b="10007"/>
          <a:stretch/>
        </p:blipFill>
        <p:spPr>
          <a:xfrm>
            <a:off x="3554200" y="1902575"/>
            <a:ext cx="1898325" cy="178377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12" y="331625"/>
            <a:ext cx="8520599" cy="733499"/>
          </a:xfrm>
          <a:prstGeom prst="rect">
            <a:avLst/>
          </a:prstGeom>
        </p:spPr>
        <p:txBody>
          <a:bodyPr lIns="91425" tIns="91425" rIns="91425" bIns="91425" anchor="b" anchorCtr="0">
            <a:noAutofit/>
          </a:bodyPr>
          <a:lstStyle/>
          <a:p>
            <a:pPr>
              <a:spcBef>
                <a:spcPts val="0"/>
              </a:spcBef>
              <a:buNone/>
            </a:pPr>
            <a:r>
              <a:rPr lang="en"/>
              <a:t>Financial Details   </a:t>
            </a:r>
          </a:p>
        </p:txBody>
      </p:sp>
      <p:sp>
        <p:nvSpPr>
          <p:cNvPr id="94" name="Shape 94"/>
          <p:cNvSpPr txBox="1">
            <a:spLocks noGrp="1"/>
          </p:cNvSpPr>
          <p:nvPr>
            <p:ph type="body" idx="1"/>
          </p:nvPr>
        </p:nvSpPr>
        <p:spPr>
          <a:xfrm>
            <a:off x="311725" y="1562750"/>
            <a:ext cx="3609299" cy="3099900"/>
          </a:xfrm>
          <a:prstGeom prst="rect">
            <a:avLst/>
          </a:prstGeom>
        </p:spPr>
        <p:txBody>
          <a:bodyPr lIns="91425" tIns="91425" rIns="91425" bIns="91425" anchor="t" anchorCtr="0">
            <a:noAutofit/>
          </a:bodyPr>
          <a:lstStyle/>
          <a:p>
            <a:pPr marL="514350" lvl="0" indent="-285750" rtl="0">
              <a:lnSpc>
                <a:spcPct val="100000"/>
              </a:lnSpc>
              <a:spcBef>
                <a:spcPts val="0"/>
              </a:spcBef>
              <a:buClr>
                <a:srgbClr val="000000"/>
              </a:buClr>
              <a:buSzPct val="100000"/>
              <a:buFont typeface="Arial" panose="020B0604020202020204" pitchFamily="34" charset="0"/>
              <a:buChar char="•"/>
            </a:pPr>
            <a:r>
              <a:rPr lang="en" sz="1200" b="1" dirty="0">
                <a:solidFill>
                  <a:srgbClr val="000000"/>
                </a:solidFill>
                <a:latin typeface="Arial"/>
                <a:ea typeface="Arial"/>
                <a:cs typeface="Arial"/>
                <a:sym typeface="Arial"/>
              </a:rPr>
              <a:t>Estimated cost to build</a:t>
            </a:r>
          </a:p>
          <a:p>
            <a:pPr marL="685800" lvl="1" rtl="0">
              <a:lnSpc>
                <a:spcPct val="100000"/>
              </a:lnSpc>
              <a:spcBef>
                <a:spcPts val="0"/>
              </a:spcBef>
              <a:buClr>
                <a:srgbClr val="000000"/>
              </a:buClr>
            </a:pPr>
            <a:r>
              <a:rPr lang="en" sz="1200" dirty="0" smtClean="0">
                <a:solidFill>
                  <a:srgbClr val="000000"/>
                </a:solidFill>
                <a:latin typeface="Arial"/>
                <a:ea typeface="Arial"/>
                <a:cs typeface="Arial"/>
                <a:sym typeface="Arial"/>
              </a:rPr>
              <a:t>	$</a:t>
            </a:r>
            <a:r>
              <a:rPr lang="en" sz="1200" dirty="0">
                <a:solidFill>
                  <a:srgbClr val="000000"/>
                </a:solidFill>
                <a:latin typeface="Arial"/>
                <a:ea typeface="Arial"/>
                <a:cs typeface="Arial"/>
                <a:sym typeface="Arial"/>
              </a:rPr>
              <a:t>500-650M </a:t>
            </a:r>
            <a:endParaRPr lang="en" sz="1200" dirty="0" smtClean="0">
              <a:solidFill>
                <a:srgbClr val="000000"/>
              </a:solidFill>
              <a:latin typeface="Arial"/>
              <a:ea typeface="Arial"/>
              <a:cs typeface="Arial"/>
              <a:sym typeface="Arial"/>
            </a:endParaRPr>
          </a:p>
          <a:p>
            <a:pPr marL="685800" lvl="1" rtl="0">
              <a:lnSpc>
                <a:spcPct val="100000"/>
              </a:lnSpc>
              <a:spcBef>
                <a:spcPts val="0"/>
              </a:spcBef>
              <a:buClr>
                <a:srgbClr val="000000"/>
              </a:buClr>
            </a:pPr>
            <a:r>
              <a:rPr lang="en" sz="1200" dirty="0">
                <a:solidFill>
                  <a:srgbClr val="000000"/>
                </a:solidFill>
                <a:latin typeface="Arial"/>
                <a:ea typeface="Arial"/>
                <a:cs typeface="Arial"/>
                <a:sym typeface="Arial"/>
              </a:rPr>
              <a:t>	</a:t>
            </a:r>
            <a:r>
              <a:rPr lang="en" sz="1200" dirty="0" smtClean="0">
                <a:solidFill>
                  <a:srgbClr val="000000"/>
                </a:solidFill>
                <a:latin typeface="Arial"/>
                <a:ea typeface="Arial"/>
                <a:cs typeface="Arial"/>
                <a:sym typeface="Arial"/>
              </a:rPr>
              <a:t>Fully </a:t>
            </a:r>
            <a:r>
              <a:rPr lang="en" sz="1200" dirty="0">
                <a:solidFill>
                  <a:srgbClr val="000000"/>
                </a:solidFill>
                <a:latin typeface="Arial"/>
                <a:ea typeface="Arial"/>
                <a:cs typeface="Arial"/>
                <a:sym typeface="Arial"/>
              </a:rPr>
              <a:t>operational in three years </a:t>
            </a:r>
          </a:p>
          <a:p>
            <a:pPr marL="514350" marR="0" lvl="0" indent="-285750" algn="l" rtl="0">
              <a:lnSpc>
                <a:spcPct val="100000"/>
              </a:lnSpc>
              <a:spcBef>
                <a:spcPts val="0"/>
              </a:spcBef>
              <a:spcAft>
                <a:spcPts val="1600"/>
              </a:spcAft>
              <a:buClr>
                <a:srgbClr val="000000"/>
              </a:buClr>
              <a:buSzPct val="100000"/>
              <a:buFont typeface="Arial" panose="020B0604020202020204" pitchFamily="34" charset="0"/>
              <a:buChar char="•"/>
            </a:pPr>
            <a:r>
              <a:rPr lang="en" sz="1200" b="1" dirty="0">
                <a:solidFill>
                  <a:srgbClr val="000000"/>
                </a:solidFill>
                <a:latin typeface="Arial"/>
                <a:ea typeface="Arial"/>
                <a:cs typeface="Arial"/>
                <a:sym typeface="Arial"/>
              </a:rPr>
              <a:t>Potable Water Production capacity</a:t>
            </a:r>
          </a:p>
          <a:p>
            <a:pPr marL="685800" marR="0" lvl="1" algn="l" rtl="0">
              <a:lnSpc>
                <a:spcPct val="100000"/>
              </a:lnSpc>
              <a:spcBef>
                <a:spcPts val="0"/>
              </a:spcBef>
              <a:spcAft>
                <a:spcPts val="1600"/>
              </a:spcAft>
              <a:buClr>
                <a:srgbClr val="000000"/>
              </a:buClr>
            </a:pPr>
            <a:r>
              <a:rPr lang="en" sz="1200" dirty="0" smtClean="0">
                <a:solidFill>
                  <a:srgbClr val="000000"/>
                </a:solidFill>
                <a:latin typeface="Arial"/>
                <a:ea typeface="Arial"/>
                <a:cs typeface="Arial"/>
                <a:sym typeface="Arial"/>
              </a:rPr>
              <a:t>	624,000 </a:t>
            </a:r>
            <a:r>
              <a:rPr lang="en" sz="1200" dirty="0">
                <a:solidFill>
                  <a:srgbClr val="000000"/>
                </a:solidFill>
                <a:latin typeface="Arial"/>
                <a:ea typeface="Arial"/>
                <a:cs typeface="Arial"/>
                <a:sym typeface="Arial"/>
              </a:rPr>
              <a:t>m</a:t>
            </a:r>
            <a:r>
              <a:rPr lang="en" sz="1200" baseline="30000" dirty="0">
                <a:solidFill>
                  <a:srgbClr val="000000"/>
                </a:solidFill>
                <a:latin typeface="Arial"/>
                <a:ea typeface="Arial"/>
                <a:cs typeface="Arial"/>
                <a:sym typeface="Arial"/>
              </a:rPr>
              <a:t>3</a:t>
            </a:r>
            <a:r>
              <a:rPr lang="en" sz="1200" dirty="0">
                <a:solidFill>
                  <a:srgbClr val="000000"/>
                </a:solidFill>
                <a:latin typeface="Arial"/>
                <a:ea typeface="Arial"/>
                <a:cs typeface="Arial"/>
                <a:sym typeface="Arial"/>
              </a:rPr>
              <a:t>/day  </a:t>
            </a:r>
          </a:p>
          <a:p>
            <a:pPr marL="514350" lvl="0" indent="-285750" rtl="0">
              <a:lnSpc>
                <a:spcPct val="100000"/>
              </a:lnSpc>
              <a:spcBef>
                <a:spcPts val="0"/>
              </a:spcBef>
              <a:buClr>
                <a:srgbClr val="000000"/>
              </a:buClr>
              <a:buSzPct val="100000"/>
              <a:buFont typeface="Arial" panose="020B0604020202020204" pitchFamily="34" charset="0"/>
              <a:buChar char="•"/>
            </a:pPr>
            <a:r>
              <a:rPr lang="en" sz="1200" b="1" dirty="0">
                <a:solidFill>
                  <a:srgbClr val="000000"/>
                </a:solidFill>
                <a:latin typeface="Arial"/>
                <a:ea typeface="Arial"/>
                <a:cs typeface="Arial"/>
                <a:sym typeface="Arial"/>
              </a:rPr>
              <a:t>Electricity produced </a:t>
            </a:r>
          </a:p>
          <a:p>
            <a:pPr marL="685800" lvl="1" rtl="0">
              <a:lnSpc>
                <a:spcPct val="100000"/>
              </a:lnSpc>
              <a:spcBef>
                <a:spcPts val="0"/>
              </a:spcBef>
              <a:buClr>
                <a:srgbClr val="000000"/>
              </a:buClr>
            </a:pPr>
            <a:r>
              <a:rPr lang="en" sz="1200" dirty="0" smtClean="0">
                <a:solidFill>
                  <a:srgbClr val="000000"/>
                </a:solidFill>
                <a:latin typeface="Arial"/>
                <a:ea typeface="Arial"/>
                <a:cs typeface="Arial"/>
                <a:sym typeface="Arial"/>
              </a:rPr>
              <a:t>	9.2 </a:t>
            </a:r>
            <a:r>
              <a:rPr lang="en" sz="1200" dirty="0">
                <a:solidFill>
                  <a:srgbClr val="000000"/>
                </a:solidFill>
                <a:latin typeface="Arial"/>
                <a:ea typeface="Arial"/>
                <a:cs typeface="Arial"/>
                <a:sym typeface="Arial"/>
              </a:rPr>
              <a:t>million kWh</a:t>
            </a:r>
          </a:p>
          <a:p>
            <a:pPr marL="0" lvl="0" indent="0">
              <a:spcBef>
                <a:spcPts val="0"/>
              </a:spcBef>
              <a:buNone/>
            </a:pPr>
            <a:endParaRPr dirty="0">
              <a:latin typeface="Arial"/>
              <a:ea typeface="Arial"/>
              <a:cs typeface="Arial"/>
              <a:sym typeface="Arial"/>
            </a:endParaRPr>
          </a:p>
        </p:txBody>
      </p:sp>
      <p:pic>
        <p:nvPicPr>
          <p:cNvPr id="95" name="Shape 95"/>
          <p:cNvPicPr preferRelativeResize="0"/>
          <p:nvPr/>
        </p:nvPicPr>
        <p:blipFill>
          <a:blip r:embed="rId3">
            <a:alphaModFix/>
          </a:blip>
          <a:stretch>
            <a:fillRect/>
          </a:stretch>
        </p:blipFill>
        <p:spPr>
          <a:xfrm>
            <a:off x="4194750" y="1356323"/>
            <a:ext cx="4710000" cy="28984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0" y="1573300"/>
            <a:ext cx="9144000" cy="2056200"/>
          </a:xfrm>
          <a:prstGeom prst="rect">
            <a:avLst/>
          </a:prstGeom>
          <a:solidFill>
            <a:srgbClr val="1155CC"/>
          </a:solidFill>
        </p:spPr>
        <p:txBody>
          <a:bodyPr lIns="91425" tIns="91425" rIns="91425" bIns="91425" anchor="ctr" anchorCtr="0">
            <a:noAutofit/>
          </a:bodyPr>
          <a:lstStyle/>
          <a:p>
            <a:pPr lvl="0" rtl="0">
              <a:spcBef>
                <a:spcPts val="0"/>
              </a:spcBef>
              <a:buNone/>
            </a:pPr>
            <a:r>
              <a:rPr lang="en" dirty="0"/>
              <a:t>Impact on India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n"/>
              <a:t>Implications of Desalination in India</a:t>
            </a:r>
          </a:p>
        </p:txBody>
      </p:sp>
      <p:sp>
        <p:nvSpPr>
          <p:cNvPr id="106" name="Shape 106"/>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latin typeface="Arial"/>
                <a:ea typeface="Arial"/>
                <a:cs typeface="Arial"/>
                <a:sym typeface="Arial"/>
              </a:rPr>
              <a:t>Reliable water supply source</a:t>
            </a:r>
          </a:p>
          <a:p>
            <a:pPr marL="514350" lvl="0" indent="-285750" rtl="0">
              <a:spcBef>
                <a:spcPts val="0"/>
              </a:spcBef>
              <a:buFont typeface="Arial" panose="020B0604020202020204" pitchFamily="34" charset="0"/>
              <a:buChar char="•"/>
            </a:pPr>
            <a:r>
              <a:rPr lang="en" dirty="0">
                <a:latin typeface="Arial"/>
                <a:ea typeface="Arial"/>
                <a:cs typeface="Arial"/>
                <a:sym typeface="Arial"/>
              </a:rPr>
              <a:t>Easy to transport</a:t>
            </a:r>
          </a:p>
          <a:p>
            <a:pPr marL="514350" lvl="0" indent="-285750" rtl="0">
              <a:spcBef>
                <a:spcPts val="0"/>
              </a:spcBef>
              <a:buFont typeface="Arial" panose="020B0604020202020204" pitchFamily="34" charset="0"/>
              <a:buChar char="•"/>
            </a:pPr>
            <a:r>
              <a:rPr lang="en" dirty="0">
                <a:latin typeface="Arial"/>
                <a:ea typeface="Arial"/>
                <a:cs typeface="Arial"/>
                <a:sym typeface="Arial"/>
              </a:rPr>
              <a:t>Monsoons</a:t>
            </a:r>
          </a:p>
          <a:p>
            <a:pPr marL="971550" lvl="1" indent="-285750" rtl="0">
              <a:spcBef>
                <a:spcPts val="0"/>
              </a:spcBef>
              <a:buFont typeface="Arial" panose="020B0604020202020204" pitchFamily="34" charset="0"/>
              <a:buChar char="•"/>
            </a:pPr>
            <a:r>
              <a:rPr lang="en" dirty="0">
                <a:latin typeface="Arial"/>
                <a:ea typeface="Arial"/>
                <a:cs typeface="Arial"/>
                <a:sym typeface="Arial"/>
              </a:rPr>
              <a:t>insufficient crops or overproduction hard to conserve</a:t>
            </a:r>
          </a:p>
          <a:p>
            <a:pPr marL="514350" lvl="0" indent="-285750" rtl="0">
              <a:spcBef>
                <a:spcPts val="0"/>
              </a:spcBef>
              <a:buFont typeface="Arial" panose="020B0604020202020204" pitchFamily="34" charset="0"/>
              <a:buChar char="•"/>
            </a:pPr>
            <a:r>
              <a:rPr lang="en" dirty="0">
                <a:latin typeface="Arial"/>
                <a:ea typeface="Arial"/>
                <a:cs typeface="Arial"/>
                <a:sym typeface="Arial"/>
              </a:rPr>
              <a:t>Desertification - 25%</a:t>
            </a:r>
          </a:p>
          <a:p>
            <a:pPr marL="514350" lvl="0" indent="-285750" rtl="0">
              <a:spcBef>
                <a:spcPts val="0"/>
              </a:spcBef>
              <a:buFont typeface="Arial" panose="020B0604020202020204" pitchFamily="34" charset="0"/>
              <a:buChar char="•"/>
            </a:pPr>
            <a:r>
              <a:rPr lang="en" dirty="0">
                <a:latin typeface="Arial"/>
                <a:ea typeface="Arial"/>
                <a:cs typeface="Arial"/>
                <a:sym typeface="Arial"/>
              </a:rPr>
              <a:t>Land Degradation - 32% </a:t>
            </a:r>
          </a:p>
          <a:p>
            <a:pPr marR="0" lvl="0" algn="l" rtl="0">
              <a:lnSpc>
                <a:spcPct val="115000"/>
              </a:lnSpc>
              <a:spcBef>
                <a:spcPts val="0"/>
              </a:spcBef>
              <a:spcAft>
                <a:spcPts val="1600"/>
              </a:spcAft>
              <a:buNone/>
            </a:pPr>
            <a:endParaRPr dirty="0">
              <a:latin typeface="Arial"/>
              <a:ea typeface="Arial"/>
              <a:cs typeface="Arial"/>
              <a:sym typeface="Arial"/>
            </a:endParaRPr>
          </a:p>
          <a:p>
            <a:pPr lvl="0">
              <a:spcBef>
                <a:spcPts val="0"/>
              </a:spcBef>
              <a:buNone/>
            </a:pPr>
            <a:endParaRPr dirty="0">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n"/>
              <a:t>Byproducts of Desalination and Agriculture</a:t>
            </a:r>
          </a:p>
        </p:txBody>
      </p:sp>
      <p:sp>
        <p:nvSpPr>
          <p:cNvPr id="112" name="Shape 112"/>
          <p:cNvSpPr txBox="1">
            <a:spLocks noGrp="1"/>
          </p:cNvSpPr>
          <p:nvPr>
            <p:ph type="body" idx="1"/>
          </p:nvPr>
        </p:nvSpPr>
        <p:spPr>
          <a:xfrm>
            <a:off x="311700" y="1468824"/>
            <a:ext cx="8520599" cy="3451193"/>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latin typeface="Arial"/>
                <a:ea typeface="Arial"/>
                <a:cs typeface="Arial"/>
                <a:sym typeface="Arial"/>
              </a:rPr>
              <a:t>Brine as a byproduct of Desalination</a:t>
            </a:r>
          </a:p>
          <a:p>
            <a:pPr marL="514350" lvl="0" indent="-285750" rtl="0">
              <a:spcBef>
                <a:spcPts val="0"/>
              </a:spcBef>
              <a:buFont typeface="Arial" panose="020B0604020202020204" pitchFamily="34" charset="0"/>
              <a:buChar char="•"/>
            </a:pPr>
            <a:r>
              <a:rPr lang="en" dirty="0">
                <a:latin typeface="Arial"/>
                <a:ea typeface="Arial"/>
                <a:cs typeface="Arial"/>
                <a:sym typeface="Arial"/>
              </a:rPr>
              <a:t>Wheat as a cereal product of India</a:t>
            </a:r>
          </a:p>
          <a:p>
            <a:pPr marL="514350" lvl="0" indent="-285750" rtl="0">
              <a:spcBef>
                <a:spcPts val="0"/>
              </a:spcBef>
              <a:buFont typeface="Arial" panose="020B0604020202020204" pitchFamily="34" charset="0"/>
              <a:buChar char="•"/>
            </a:pPr>
            <a:r>
              <a:rPr lang="en" dirty="0">
                <a:latin typeface="Arial"/>
                <a:ea typeface="Arial"/>
                <a:cs typeface="Arial"/>
                <a:sym typeface="Arial"/>
              </a:rPr>
              <a:t>NaCl Fertilization of Wheat</a:t>
            </a:r>
          </a:p>
          <a:p>
            <a:pPr marL="971550" lvl="1" indent="-285750" rtl="0">
              <a:spcBef>
                <a:spcPts val="0"/>
              </a:spcBef>
              <a:buFont typeface="Courier New" panose="02070309020205020404" pitchFamily="49" charset="0"/>
              <a:buChar char="o"/>
            </a:pPr>
            <a:r>
              <a:rPr lang="en" dirty="0">
                <a:latin typeface="Arial"/>
                <a:ea typeface="Arial"/>
                <a:cs typeface="Arial"/>
                <a:sym typeface="Arial"/>
              </a:rPr>
              <a:t>Increases defense mechanisms in plants </a:t>
            </a:r>
            <a:br>
              <a:rPr lang="en" dirty="0">
                <a:latin typeface="Arial"/>
                <a:ea typeface="Arial"/>
                <a:cs typeface="Arial"/>
                <a:sym typeface="Arial"/>
              </a:rPr>
            </a:br>
            <a:r>
              <a:rPr lang="en" dirty="0">
                <a:latin typeface="Arial"/>
                <a:ea typeface="Arial"/>
                <a:cs typeface="Arial"/>
                <a:sym typeface="Arial"/>
              </a:rPr>
              <a:t>to survive stress factors and reduce disease </a:t>
            </a:r>
            <a:br>
              <a:rPr lang="en" dirty="0">
                <a:latin typeface="Arial"/>
                <a:ea typeface="Arial"/>
                <a:cs typeface="Arial"/>
                <a:sym typeface="Arial"/>
              </a:rPr>
            </a:br>
            <a:r>
              <a:rPr lang="en" dirty="0" smtClean="0">
                <a:latin typeface="Arial"/>
                <a:ea typeface="Arial"/>
                <a:cs typeface="Arial"/>
                <a:sym typeface="Arial"/>
              </a:rPr>
              <a:t>incidence.</a:t>
            </a:r>
          </a:p>
          <a:p>
            <a:pPr marL="971550" lvl="1" indent="-285750" rtl="0">
              <a:spcBef>
                <a:spcPts val="0"/>
              </a:spcBef>
              <a:buFont typeface="Courier New" panose="02070309020205020404" pitchFamily="49" charset="0"/>
              <a:buChar char="o"/>
            </a:pPr>
            <a:r>
              <a:rPr lang="en" dirty="0" smtClean="0">
                <a:latin typeface="Arial"/>
                <a:ea typeface="Arial"/>
                <a:cs typeface="Arial"/>
                <a:sym typeface="Arial"/>
              </a:rPr>
              <a:t>Sodium </a:t>
            </a:r>
            <a:r>
              <a:rPr lang="en" dirty="0">
                <a:latin typeface="Arial"/>
                <a:ea typeface="Arial"/>
                <a:cs typeface="Arial"/>
                <a:sym typeface="Arial"/>
              </a:rPr>
              <a:t>as a substitute for potassium </a:t>
            </a:r>
          </a:p>
          <a:p>
            <a:pPr marL="971550" lvl="1" indent="-285750" rtl="0">
              <a:spcBef>
                <a:spcPts val="0"/>
              </a:spcBef>
              <a:buFont typeface="Courier New" panose="02070309020205020404" pitchFamily="49" charset="0"/>
              <a:buChar char="o"/>
            </a:pPr>
            <a:r>
              <a:rPr lang="en" dirty="0">
                <a:latin typeface="Arial"/>
                <a:ea typeface="Arial"/>
                <a:cs typeface="Arial"/>
                <a:sym typeface="Arial"/>
              </a:rPr>
              <a:t>Chloride strengthens root/soil relations</a:t>
            </a:r>
          </a:p>
        </p:txBody>
      </p:sp>
      <p:pic>
        <p:nvPicPr>
          <p:cNvPr id="113" name="Shape 113"/>
          <p:cNvPicPr preferRelativeResize="0"/>
          <p:nvPr/>
        </p:nvPicPr>
        <p:blipFill>
          <a:blip r:embed="rId3">
            <a:alphaModFix/>
          </a:blip>
          <a:stretch>
            <a:fillRect/>
          </a:stretch>
        </p:blipFill>
        <p:spPr>
          <a:xfrm>
            <a:off x="4963225" y="1348637"/>
            <a:ext cx="3869075" cy="29869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553</Words>
  <Application>Microsoft Office PowerPoint</Application>
  <PresentationFormat>On-screen Show (16:9)</PresentationFormat>
  <Paragraphs>89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Oswald</vt:lpstr>
      <vt:lpstr>Source Code Pro</vt:lpstr>
      <vt:lpstr>Courier New</vt:lpstr>
      <vt:lpstr>Arial</vt:lpstr>
      <vt:lpstr>Times New Roman</vt:lpstr>
      <vt:lpstr>modern-writer</vt:lpstr>
      <vt:lpstr>Hydroelectric Desalination: The Solution to India’s Water Crisis</vt:lpstr>
      <vt:lpstr>PowerPoint Presentation</vt:lpstr>
      <vt:lpstr>The Global Water Crisis: Spotlight India </vt:lpstr>
      <vt:lpstr>Hydroelectric Desalination</vt:lpstr>
      <vt:lpstr>How It Works </vt:lpstr>
      <vt:lpstr>Financial Details   </vt:lpstr>
      <vt:lpstr>Impact on India </vt:lpstr>
      <vt:lpstr>Implications of Desalination in India</vt:lpstr>
      <vt:lpstr>Byproducts of Desalination and Agriculture</vt:lpstr>
      <vt:lpstr>PowerPoint Presentation</vt:lpstr>
      <vt:lpstr>Potential Concerns </vt:lpstr>
      <vt:lpstr>PowerPoint Presentation</vt:lpstr>
      <vt:lpstr>Appendix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Hydroelectric Desalination: The Solution to India’s Water Crisis</dc:title>
  <cp:lastModifiedBy>Anastasia Tsimberlidis</cp:lastModifiedBy>
  <cp:revision>1</cp:revision>
  <dcterms:modified xsi:type="dcterms:W3CDTF">2015-12-02T16:40:13Z</dcterms:modified>
</cp:coreProperties>
</file>